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1573" r:id="rId2"/>
    <p:sldId id="1749" r:id="rId3"/>
    <p:sldId id="1754" r:id="rId4"/>
    <p:sldId id="1750" r:id="rId5"/>
    <p:sldId id="1751" r:id="rId6"/>
    <p:sldId id="1752" r:id="rId7"/>
    <p:sldId id="1753" r:id="rId8"/>
    <p:sldId id="1755" r:id="rId9"/>
    <p:sldId id="1578" r:id="rId10"/>
    <p:sldId id="1756" r:id="rId11"/>
    <p:sldId id="1730" r:id="rId12"/>
    <p:sldId id="1757" r:id="rId13"/>
    <p:sldId id="1758" r:id="rId14"/>
    <p:sldId id="1615" r:id="rId15"/>
    <p:sldId id="1583" r:id="rId16"/>
    <p:sldId id="1761" r:id="rId17"/>
    <p:sldId id="1760" r:id="rId18"/>
    <p:sldId id="1762" r:id="rId19"/>
    <p:sldId id="1596" r:id="rId20"/>
    <p:sldId id="1763" r:id="rId21"/>
    <p:sldId id="1764" r:id="rId22"/>
    <p:sldId id="1765" r:id="rId23"/>
    <p:sldId id="1619" r:id="rId24"/>
    <p:sldId id="1766" r:id="rId25"/>
    <p:sldId id="1767" r:id="rId26"/>
    <p:sldId id="1768" r:id="rId27"/>
    <p:sldId id="1769" r:id="rId28"/>
    <p:sldId id="1770" r:id="rId29"/>
    <p:sldId id="1771" r:id="rId30"/>
    <p:sldId id="1772" r:id="rId31"/>
    <p:sldId id="174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5AED"/>
    <a:srgbClr val="785200"/>
    <a:srgbClr val="FF578B"/>
    <a:srgbClr val="FFF4F8"/>
    <a:srgbClr val="4D1773"/>
    <a:srgbClr val="591A36"/>
    <a:srgbClr val="7D1900"/>
    <a:srgbClr val="613400"/>
    <a:srgbClr val="795300"/>
    <a:srgbClr val="00524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22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A4BD4-D820-4554-986A-1DCF9A34E895}" type="datetimeFigureOut">
              <a:rPr lang="en-US" smtClean="0"/>
              <a:pPr/>
              <a:t>9/15/2024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F3CDD-23FE-43AD-B022-54D6FDED7E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1797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Earl Sans" panose="00000500000000000000" pitchFamily="50" charset="-18"/>
              </a:rPr>
              <a:t>11175541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24E070-731C-4402-ACB1-628224777D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arl Sans" panose="00000500000000000000" pitchFamily="50" charset="-18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67834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0" i="0" dirty="0">
                <a:solidFill>
                  <a:srgbClr val="000080"/>
                </a:solidFill>
                <a:effectLst/>
                <a:latin typeface="MS Sans Serif"/>
              </a:rPr>
              <a:t>NP013582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24E070-731C-4402-ACB1-628224777D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arl Sans" panose="00000500000000000000" pitchFamily="50" charset="-18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89208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11172889</a:t>
            </a:r>
            <a:r>
              <a:rPr lang="en-US" sz="280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24E070-731C-4402-ACB1-628224777D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arl Sans" panose="00000500000000000000" pitchFamily="50" charset="-18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26855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11172889</a:t>
            </a:r>
            <a:r>
              <a:rPr lang="en-US" sz="280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24E070-731C-4402-ACB1-628224777D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arl Sans" panose="00000500000000000000" pitchFamily="50" charset="-18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36877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11172889</a:t>
            </a:r>
            <a:r>
              <a:rPr lang="en-US" sz="280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24E070-731C-4402-ACB1-628224777D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arl Sans" panose="00000500000000000000" pitchFamily="50" charset="-18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81630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Earl Sans" panose="00000500000000000000" pitchFamily="50" charset="-18"/>
              </a:rPr>
              <a:t>11133940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24E070-731C-4402-ACB1-628224777D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arl Sans" panose="00000500000000000000" pitchFamily="50" charset="-18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12830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Earl Sans" panose="00000500000000000000" pitchFamily="50" charset="-18"/>
              </a:rPr>
              <a:t>NP013484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24E070-731C-4402-ACB1-628224777D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arl Sans" panose="00000500000000000000" pitchFamily="50" charset="-18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61779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Earl Sans" panose="00000500000000000000" pitchFamily="50" charset="-18"/>
              </a:rPr>
              <a:t>NP013484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24E070-731C-4402-ACB1-628224777D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arl Sans" panose="00000500000000000000" pitchFamily="50" charset="-18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61824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Earl Sans" panose="00000500000000000000" pitchFamily="50" charset="-18"/>
              </a:rPr>
              <a:t>11175541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24E070-731C-4402-ACB1-628224777D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arl Sans" panose="00000500000000000000" pitchFamily="50" charset="-18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67040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Earl Sans" panose="00000500000000000000" pitchFamily="50" charset="-18"/>
              </a:rPr>
              <a:t>11175541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24E070-731C-4402-ACB1-628224777D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arl Sans" panose="00000500000000000000" pitchFamily="50" charset="-18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88491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Earl Sans" panose="00000500000000000000" pitchFamily="50" charset="-18"/>
              </a:rPr>
              <a:t>11164537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24E070-731C-4402-ACB1-628224777D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arl Sans" panose="00000500000000000000" pitchFamily="50" charset="-18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2794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Earl Sans" panose="00000500000000000000" pitchFamily="50" charset="-18"/>
              </a:rPr>
              <a:t>11175541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24E070-731C-4402-ACB1-628224777D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arl Sans" panose="00000500000000000000" pitchFamily="50" charset="-18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41048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Earl Sans" panose="00000500000000000000" pitchFamily="50" charset="-18"/>
              </a:rPr>
              <a:t>11164537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24E070-731C-4402-ACB1-628224777D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arl Sans" panose="00000500000000000000" pitchFamily="50" charset="-18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13477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Earl Sans" panose="00000500000000000000" pitchFamily="50" charset="-18"/>
              </a:rPr>
              <a:t>11164537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24E070-731C-4402-ACB1-628224777D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arl Sans" panose="00000500000000000000" pitchFamily="50" charset="-18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58081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Earl Sans" panose="00000500000000000000" pitchFamily="50" charset="-18"/>
              </a:rPr>
              <a:t>11164537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24E070-731C-4402-ACB1-628224777D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arl Sans" panose="00000500000000000000" pitchFamily="50" charset="-18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10785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Earl Sans" panose="00000500000000000000" pitchFamily="50" charset="-18"/>
              </a:rPr>
              <a:t>11164312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24E070-731C-4402-ACB1-628224777D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arl Sans" panose="00000500000000000000" pitchFamily="50" charset="-18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45830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Earl Sans" panose="00000500000000000000" pitchFamily="50" charset="-18"/>
              </a:rPr>
              <a:t>11164312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24E070-731C-4402-ACB1-628224777D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arl Sans" panose="00000500000000000000" pitchFamily="50" charset="-18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50506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Earl Sans" panose="00000500000000000000" pitchFamily="50" charset="-18"/>
              </a:rPr>
              <a:t>11164312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24E070-731C-4402-ACB1-628224777D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arl Sans" panose="00000500000000000000" pitchFamily="50" charset="-18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86889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Earl Sans" panose="00000500000000000000" pitchFamily="50" charset="-18"/>
              </a:rPr>
              <a:t>11164312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24E070-731C-4402-ACB1-628224777D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arl Sans" panose="00000500000000000000" pitchFamily="50" charset="-18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5741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Earl Sans" panose="00000500000000000000" pitchFamily="50" charset="-18"/>
              </a:rPr>
              <a:t>11133940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24E070-731C-4402-ACB1-628224777D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arl Sans" panose="00000500000000000000" pitchFamily="50" charset="-18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67580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Earl Sans" panose="00000500000000000000" pitchFamily="50" charset="-18"/>
              </a:rPr>
              <a:t>11133940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24E070-731C-4402-ACB1-628224777D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arl Sans" panose="00000500000000000000" pitchFamily="50" charset="-18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02613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Earl Sans" panose="00000500000000000000" pitchFamily="50" charset="-18"/>
              </a:rPr>
              <a:t>11133940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24E070-731C-4402-ACB1-628224777D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arl Sans" panose="00000500000000000000" pitchFamily="50" charset="-18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8025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Earl Sans" panose="00000500000000000000" pitchFamily="50" charset="-18"/>
              </a:rPr>
              <a:t>11175541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24E070-731C-4402-ACB1-628224777D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arl Sans" panose="00000500000000000000" pitchFamily="50" charset="-18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45903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Earl Sans" panose="00000500000000000000" pitchFamily="50" charset="-18"/>
              </a:rPr>
              <a:t>11164537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24E070-731C-4402-ACB1-628224777D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arl Sans" panose="00000500000000000000" pitchFamily="50" charset="-18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35779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11153042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24E070-731C-4402-ACB1-628224777D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arl Sans" panose="00000500000000000000" pitchFamily="50" charset="-18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6169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Earl Sans" panose="00000500000000000000" pitchFamily="50" charset="-18"/>
              </a:rPr>
              <a:t>11175541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24E070-731C-4402-ACB1-628224777D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arl Sans" panose="00000500000000000000" pitchFamily="50" charset="-18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6745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Earl Sans" panose="00000500000000000000" pitchFamily="50" charset="-18"/>
              </a:rPr>
              <a:t>11175541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24E070-731C-4402-ACB1-628224777D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arl Sans" panose="00000500000000000000" pitchFamily="50" charset="-18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1931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Earl Sans" panose="00000500000000000000" pitchFamily="50" charset="-18"/>
              </a:rPr>
              <a:t>11175541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24E070-731C-4402-ACB1-628224777D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arl Sans" panose="00000500000000000000" pitchFamily="50" charset="-18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2751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Earl Sans" panose="00000500000000000000" pitchFamily="50" charset="-18"/>
              </a:rPr>
              <a:t>11175541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24E070-731C-4402-ACB1-628224777D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arl Sans" panose="00000500000000000000" pitchFamily="50" charset="-18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47793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Earl Sans" panose="00000500000000000000" pitchFamily="50" charset="-18"/>
              </a:rPr>
              <a:t>11175541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24E070-731C-4402-ACB1-628224777D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arl Sans" panose="00000500000000000000" pitchFamily="50" charset="-18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4558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0" i="0" dirty="0">
                <a:solidFill>
                  <a:srgbClr val="000080"/>
                </a:solidFill>
                <a:effectLst/>
                <a:latin typeface="MS Sans Serif"/>
              </a:rPr>
              <a:t>NP013582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24E070-731C-4402-ACB1-628224777D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arl Sans" panose="00000500000000000000" pitchFamily="50" charset="-18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0033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2C0AF1-6A71-CD28-6601-974B9EA954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388E195-9EE0-CC50-D6EF-EA95D6FED4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91BF10-6827-8D16-2EB8-9EFB65F94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5FDF9-E182-4C5B-91E8-BDA27E266F3A}" type="datetimeFigureOut">
              <a:rPr lang="en-US" smtClean="0"/>
              <a:pPr/>
              <a:t>9/15/2024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CD3D206-CAEA-9DB6-5EC6-02F44EFFC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3D6BC16-980F-E0CB-7A28-27CEAE51A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7453F-E04B-4E23-9FEE-4B2E4AE3F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7340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AE5AB5-43C7-DD42-49A4-715AFD00D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8072942-EDFA-9B1E-4290-DB022472FB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1156784-E5D3-137F-E861-8E8C68F0F8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931BF18-CDCB-1663-0879-99C72D97B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5FDF9-E182-4C5B-91E8-BDA27E266F3A}" type="datetimeFigureOut">
              <a:rPr lang="en-US" smtClean="0"/>
              <a:pPr/>
              <a:t>9/15/2024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1DA87AF-C746-D58F-5593-49AFA11BF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E6C01B6-503C-DA1E-9F94-62F148E03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7453F-E04B-4E23-9FEE-4B2E4AE3F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9787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7BEF41-BADE-2F65-3EEC-4469D5029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5EEC352-0555-BEA2-5A63-EC886206F3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ED01F5A-35B6-8B4E-C9C8-D3CA14503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5FDF9-E182-4C5B-91E8-BDA27E266F3A}" type="datetimeFigureOut">
              <a:rPr lang="en-US" smtClean="0"/>
              <a:pPr/>
              <a:t>9/15/2024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E1C9BC-1DA5-E4A1-C6C1-86D8C9A6D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61EE68-E65A-12EA-DAB5-485F13BE0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7453F-E04B-4E23-9FEE-4B2E4AE3F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3220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F0BE307-8DB2-9DAC-F851-E39CD15E65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3441BF7-4F30-0B24-44C0-D1757035CD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448B8D-9C4A-4DF8-DD0A-C0C38BBA9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5FDF9-E182-4C5B-91E8-BDA27E266F3A}" type="datetimeFigureOut">
              <a:rPr lang="en-US" smtClean="0"/>
              <a:pPr/>
              <a:t>9/15/2024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63981CD-5D5D-6340-0AEB-1C968726E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FC6CE0-E73B-ADF9-AACC-136520EF3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7453F-E04B-4E23-9FEE-4B2E4AE3F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92576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F76BF1-F185-F9FD-EE06-C30F1E8D3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66502B-4901-E453-095F-FA3B8DC7A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D73001-9861-724E-17E4-CA7045A5E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5FDF9-E182-4C5B-91E8-BDA27E266F3A}" type="datetimeFigureOut">
              <a:rPr lang="en-US" smtClean="0"/>
              <a:pPr/>
              <a:t>9/15/2024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3F74EFF-A454-3368-7EA1-C855B846B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77C59D-3C6B-6F21-4E36-4B0E5B42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7453F-E04B-4E23-9FEE-4B2E4AE3F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4396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7A1D9F-254B-819A-11D2-6E9E970C4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13B7181-7470-F1D1-9A77-391C07E07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B05465-4A84-9E71-A1B5-9A4127588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5FDF9-E182-4C5B-91E8-BDA27E266F3A}" type="datetimeFigureOut">
              <a:rPr lang="en-US" smtClean="0"/>
              <a:pPr/>
              <a:t>9/15/2024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33ACF8-E57F-A002-C12A-D79B81684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2B6E5A3-61D5-0CC4-E8FD-6BD666032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7453F-E04B-4E23-9FEE-4B2E4AE3F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1317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A12534-0273-A09E-F6E6-C66CEE363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63FDEF9-0FDE-3219-7EA7-6AA5744B48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F140DDB-0DC4-179E-2F72-91ACB1D4BC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7D72FB4-DB4C-B5F0-8EA5-3F407ACDC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5FDF9-E182-4C5B-91E8-BDA27E266F3A}" type="datetimeFigureOut">
              <a:rPr lang="en-US" smtClean="0"/>
              <a:pPr/>
              <a:t>9/15/2024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F1531E-7702-6CE3-11D9-1DD060E0D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D562944-B058-A111-A6B0-03D2DD867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7453F-E04B-4E23-9FEE-4B2E4AE3F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318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65F67D-1D2C-3E5C-4D60-0878C20CC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1CAB9EE-EA81-E8E1-7928-82AA3046A2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89584C5-570F-FC3B-545F-5CF5A56C4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F7E228A-B3B2-0D2B-DE2E-29F9E4D98C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0D72567-86FC-668E-AF2F-C97708DD38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CA422B8-6D37-81B7-7CAD-326CDBE40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5FDF9-E182-4C5B-91E8-BDA27E266F3A}" type="datetimeFigureOut">
              <a:rPr lang="en-US" smtClean="0"/>
              <a:pPr/>
              <a:t>9/15/2024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0A279E4-658F-1D4E-6FA4-D5D11718B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DEC8F4B-4A8F-D156-599F-4059D84DB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7453F-E04B-4E23-9FEE-4B2E4AE3F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5268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3E845E-D868-FB0B-6C65-1346ACBEB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D714E65-3FFC-F9AE-46AF-1AD12B7F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5FDF9-E182-4C5B-91E8-BDA27E266F3A}" type="datetimeFigureOut">
              <a:rPr lang="en-US" smtClean="0"/>
              <a:pPr/>
              <a:t>9/15/2024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D07B24C-9706-CAE8-FF6F-DBDBBD8DD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8E5D1B3-7B39-ED31-3D68-153B1816B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7453F-E04B-4E23-9FEE-4B2E4AE3F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3113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7D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8223160-C05B-65E8-C792-7A4A146AE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5FDF9-E182-4C5B-91E8-BDA27E266F3A}" type="datetimeFigureOut">
              <a:rPr lang="en-US" smtClean="0"/>
              <a:pPr/>
              <a:t>9/15/2024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7A54337-3FC9-DBC5-7BDF-EC1D5380F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8B65379-30CA-ED00-A81F-228C10CA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7453F-E04B-4E23-9FEE-4B2E4AE3F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1122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rgbClr val="F7D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8223160-C05B-65E8-C792-7A4A146AE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5FDF9-E182-4C5B-91E8-BDA27E266F3A}" type="datetimeFigureOut">
              <a:rPr lang="en-US" smtClean="0"/>
              <a:pPr/>
              <a:t>9/15/2024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7A54337-3FC9-DBC5-7BDF-EC1D5380F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8B65379-30CA-ED00-A81F-228C10CA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7453F-E04B-4E23-9FEE-4B2E4AE3F7C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979A228-1072-25C5-FCF0-AB29A9019D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48078" y="0"/>
            <a:ext cx="84958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4054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4E312F-C30E-B551-0A4D-4F1268B4F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B397A3B-5264-72D1-9555-4AD1AACCB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06C01A2-6AB1-830E-EC72-DCB2779851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21D64D7-8DA6-35A0-81D3-D857DFC6A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5FDF9-E182-4C5B-91E8-BDA27E266F3A}" type="datetimeFigureOut">
              <a:rPr lang="en-US" smtClean="0"/>
              <a:pPr/>
              <a:t>9/15/2024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2D8F53D-2651-9AE2-BC29-D06399F79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9AD3CA7-D07D-4C69-B4B6-7ACA5B73B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7453F-E04B-4E23-9FEE-4B2E4AE3F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7240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DFF594C-649D-8B93-9397-5B09B35EC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F0B33F0-CB29-3192-9E90-64F342BE0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96B9E38-9E17-5940-80E8-932CBA5144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Earl Sans" panose="00000500000000000000" pitchFamily="50" charset="-18"/>
              </a:defRPr>
            </a:lvl1pPr>
          </a:lstStyle>
          <a:p>
            <a:fld id="{9785FDF9-E182-4C5B-91E8-BDA27E266F3A}" type="datetimeFigureOut">
              <a:rPr lang="en-US" smtClean="0"/>
              <a:pPr/>
              <a:t>9/15/2024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5E07658-DA0C-860C-D173-B5FFF85D75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Earl Sans" panose="00000500000000000000" pitchFamily="50" charset="-18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DDAC9BC-57A2-729C-5257-B8990FEE43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Earl Sans" panose="00000500000000000000" pitchFamily="50" charset="-18"/>
              </a:defRPr>
            </a:lvl1pPr>
          </a:lstStyle>
          <a:p>
            <a:fld id="{CC87453F-E04B-4E23-9FEE-4B2E4AE3F7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62560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Earl Sans" panose="00000500000000000000" pitchFamily="50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Earl Sans" panose="00000500000000000000" pitchFamily="50" charset="-18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Earl Sans" panose="00000500000000000000" pitchFamily="50" charset="-18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Earl Sans" panose="00000500000000000000" pitchFamily="50" charset="-1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Earl Sans" panose="00000500000000000000" pitchFamily="50" charset="-18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Earl Sans" panose="00000500000000000000" pitchFamily="50" charset="-1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microsoft.com/office/2007/relationships/hdphoto" Target="../media/hdphoto2.wdp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image" Target="../media/image3.png"/><Relationship Id="rId9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5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35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8.pn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48.jpe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46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47.png"/><Relationship Id="rId5" Type="http://schemas.openxmlformats.org/officeDocument/2006/relationships/image" Target="../media/image6.png"/><Relationship Id="rId10" Type="http://schemas.openxmlformats.org/officeDocument/2006/relationships/image" Target="../media/image46.png"/><Relationship Id="rId4" Type="http://schemas.openxmlformats.org/officeDocument/2006/relationships/image" Target="../media/image3.png"/><Relationship Id="rId9" Type="http://schemas.openxmlformats.org/officeDocument/2006/relationships/image" Target="../media/image45.jpeg"/><Relationship Id="rId1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2.png"/><Relationship Id="rId7" Type="http://schemas.microsoft.com/office/2007/relationships/hdphoto" Target="../media/hdphoto4.wd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3.png"/><Relationship Id="rId9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png"/><Relationship Id="rId7" Type="http://schemas.microsoft.com/office/2007/relationships/hdphoto" Target="../media/hdphoto4.wd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59.png"/><Relationship Id="rId4" Type="http://schemas.openxmlformats.org/officeDocument/2006/relationships/image" Target="../media/image3.png"/><Relationship Id="rId9" Type="http://schemas.openxmlformats.org/officeDocument/2006/relationships/image" Target="../media/image5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2.png"/><Relationship Id="rId7" Type="http://schemas.microsoft.com/office/2007/relationships/hdphoto" Target="../media/hdphoto4.wd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3.png"/><Relationship Id="rId9" Type="http://schemas.openxmlformats.org/officeDocument/2006/relationships/image" Target="../media/image61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2.png"/><Relationship Id="rId7" Type="http://schemas.microsoft.com/office/2007/relationships/hdphoto" Target="../media/hdphoto4.wdp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3.png"/><Relationship Id="rId9" Type="http://schemas.openxmlformats.org/officeDocument/2006/relationships/image" Target="../media/image6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4.png"/><Relationship Id="rId7" Type="http://schemas.openxmlformats.org/officeDocument/2006/relationships/image" Target="../media/image6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4.png"/><Relationship Id="rId7" Type="http://schemas.openxmlformats.org/officeDocument/2006/relationships/image" Target="../media/image6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4.png"/><Relationship Id="rId7" Type="http://schemas.openxmlformats.org/officeDocument/2006/relationships/image" Target="../media/image7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4.png"/><Relationship Id="rId7" Type="http://schemas.openxmlformats.org/officeDocument/2006/relationships/image" Target="../media/image7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35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35.png"/><Relationship Id="rId4" Type="http://schemas.openxmlformats.org/officeDocument/2006/relationships/image" Target="../media/image3.png"/><Relationship Id="rId9" Type="http://schemas.openxmlformats.org/officeDocument/2006/relationships/image" Target="../media/image75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79.jpeg"/><Relationship Id="rId5" Type="http://schemas.openxmlformats.org/officeDocument/2006/relationships/image" Target="../media/image35.png"/><Relationship Id="rId10" Type="http://schemas.openxmlformats.org/officeDocument/2006/relationships/image" Target="../media/image78.jpeg"/><Relationship Id="rId4" Type="http://schemas.openxmlformats.org/officeDocument/2006/relationships/image" Target="../media/image3.png"/><Relationship Id="rId9" Type="http://schemas.openxmlformats.org/officeDocument/2006/relationships/image" Target="../media/image7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eg"/><Relationship Id="rId3" Type="http://schemas.openxmlformats.org/officeDocument/2006/relationships/image" Target="../media/image52.png"/><Relationship Id="rId7" Type="http://schemas.microsoft.com/office/2007/relationships/hdphoto" Target="../media/hdphoto4.wdp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3.png"/><Relationship Id="rId9" Type="http://schemas.openxmlformats.org/officeDocument/2006/relationships/image" Target="../media/image81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3" Type="http://schemas.openxmlformats.org/officeDocument/2006/relationships/image" Target="../media/image82.png"/><Relationship Id="rId7" Type="http://schemas.openxmlformats.org/officeDocument/2006/relationships/image" Target="../media/image8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Relationship Id="rId9" Type="http://schemas.openxmlformats.org/officeDocument/2006/relationships/image" Target="../media/image8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0.jpe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image" Target="../media/image13.jpeg"/><Relationship Id="rId4" Type="http://schemas.openxmlformats.org/officeDocument/2006/relationships/image" Target="../media/image3.pn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5.jpeg"/><Relationship Id="rId5" Type="http://schemas.openxmlformats.org/officeDocument/2006/relationships/image" Target="../media/image6.png"/><Relationship Id="rId10" Type="http://schemas.openxmlformats.org/officeDocument/2006/relationships/image" Target="../media/image14.jpeg"/><Relationship Id="rId4" Type="http://schemas.openxmlformats.org/officeDocument/2006/relationships/image" Target="../media/image3.png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9.jpeg"/><Relationship Id="rId5" Type="http://schemas.openxmlformats.org/officeDocument/2006/relationships/image" Target="../media/image4.png"/><Relationship Id="rId10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ectangular object with a black border&#10;&#10;Description automatically generated">
            <a:extLst>
              <a:ext uri="{FF2B5EF4-FFF2-40B4-BE49-F238E27FC236}">
                <a16:creationId xmlns:a16="http://schemas.microsoft.com/office/drawing/2014/main" xmlns="" id="{7DCD957D-71C3-9144-CC11-DF04ED8A14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23" t="10210" r="5635" b="10521"/>
          <a:stretch/>
        </p:blipFill>
        <p:spPr>
          <a:xfrm>
            <a:off x="44802" y="69522"/>
            <a:ext cx="12102396" cy="671895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arl Sans" panose="00000500000000000000" pitchFamily="50" charset="-18"/>
              <a:ea typeface="+mn-ea"/>
              <a:cs typeface="+mn-cs"/>
            </a:endParaRPr>
          </a:p>
        </p:txBody>
      </p:sp>
      <p:pic>
        <p:nvPicPr>
          <p:cNvPr id="2" name="Picture 1" descr="A white rectangle with black border&#10;&#10;Description automatically generated">
            <a:extLst>
              <a:ext uri="{FF2B5EF4-FFF2-40B4-BE49-F238E27FC236}">
                <a16:creationId xmlns:a16="http://schemas.microsoft.com/office/drawing/2014/main" xmlns="" id="{33E00DE5-9782-9A7D-DD5E-5217717D43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28" t="10585" r="5737" b="9951"/>
          <a:stretch/>
        </p:blipFill>
        <p:spPr>
          <a:xfrm>
            <a:off x="830391" y="488326"/>
            <a:ext cx="10531217" cy="5881342"/>
          </a:xfrm>
          <a:prstGeom prst="rect">
            <a:avLst/>
          </a:prstGeom>
        </p:spPr>
      </p:pic>
      <p:pic>
        <p:nvPicPr>
          <p:cNvPr id="18" name="Picture 17" descr="A black background with yellow text&#10;&#10;Description automatically generated">
            <a:extLst>
              <a:ext uri="{FF2B5EF4-FFF2-40B4-BE49-F238E27FC236}">
                <a16:creationId xmlns:a16="http://schemas.microsoft.com/office/drawing/2014/main" xmlns="" id="{19FF0BFA-ED4A-203C-B714-786D9A93B4F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43" t="41848" r="1728" b="42338"/>
          <a:stretch/>
        </p:blipFill>
        <p:spPr>
          <a:xfrm>
            <a:off x="2367965" y="2800030"/>
            <a:ext cx="7456069" cy="125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0254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7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upperware-ww-st-2408-16006">
            <a:extLst>
              <a:ext uri="{FF2B5EF4-FFF2-40B4-BE49-F238E27FC236}">
                <a16:creationId xmlns:a16="http://schemas.microsoft.com/office/drawing/2014/main" xmlns="" id="{A1159B35-B565-43F8-F002-82F2D5FD96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63" b="12073"/>
          <a:stretch/>
        </p:blipFill>
        <p:spPr bwMode="auto">
          <a:xfrm>
            <a:off x="-1" y="-12966"/>
            <a:ext cx="12188952" cy="688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arl Sans" panose="00000500000000000000" pitchFamily="50" charset="-18"/>
              <a:ea typeface="+mn-ea"/>
              <a:cs typeface="+mn-cs"/>
            </a:endParaRP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xmlns="" id="{761774B1-2F28-306D-EA5C-577C1BDF127C}"/>
              </a:ext>
            </a:extLst>
          </p:cNvPr>
          <p:cNvSpPr txBox="1">
            <a:spLocks/>
          </p:cNvSpPr>
          <p:nvPr/>
        </p:nvSpPr>
        <p:spPr>
          <a:xfrm>
            <a:off x="650758" y="743116"/>
            <a:ext cx="5843212" cy="55332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578B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Arial" panose="020B0604020202020204" pitchFamily="34" charset="0"/>
              </a:rPr>
              <a:t>JOIN THE PINK WAVE</a:t>
            </a:r>
            <a:endParaRPr kumimoji="0" lang="tr-TR" sz="3600" b="1" i="0" u="none" strike="noStrike" kern="1200" cap="none" spc="0" normalizeH="0" baseline="0" noProof="0" dirty="0">
              <a:ln>
                <a:noFill/>
              </a:ln>
              <a:solidFill>
                <a:srgbClr val="FF578B"/>
              </a:solidFill>
              <a:effectLst/>
              <a:uLnTx/>
              <a:uFillTx/>
              <a:latin typeface="Earl Sans" panose="00000500000000000000" pitchFamily="50" charset="-18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A7D24E1-18E1-869E-C5A0-3BABC3E8ED60}"/>
              </a:ext>
            </a:extLst>
          </p:cNvPr>
          <p:cNvGrpSpPr/>
          <p:nvPr/>
        </p:nvGrpSpPr>
        <p:grpSpPr>
          <a:xfrm>
            <a:off x="8631207" y="2909521"/>
            <a:ext cx="1664419" cy="1371600"/>
            <a:chOff x="7916916" y="1241571"/>
            <a:chExt cx="1664419" cy="1371600"/>
          </a:xfrm>
        </p:grpSpPr>
        <p:pic>
          <p:nvPicPr>
            <p:cNvPr id="12" name="Picture 11" descr="A pink circle with black background&#10;&#10;Description automatically generated">
              <a:extLst>
                <a:ext uri="{FF2B5EF4-FFF2-40B4-BE49-F238E27FC236}">
                  <a16:creationId xmlns:a16="http://schemas.microsoft.com/office/drawing/2014/main" xmlns="" id="{C2CF330A-D175-3EEA-FDF7-80A6830FE5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119" t="4923" r="5601" b="2021"/>
            <a:stretch/>
          </p:blipFill>
          <p:spPr>
            <a:xfrm>
              <a:off x="8078599" y="1241571"/>
              <a:ext cx="1315957" cy="137160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393CB34F-50AC-04F3-2EFA-5808EBE8410A}"/>
                </a:ext>
              </a:extLst>
            </p:cNvPr>
            <p:cNvSpPr txBox="1"/>
            <p:nvPr/>
          </p:nvSpPr>
          <p:spPr>
            <a:xfrm>
              <a:off x="7916916" y="1668795"/>
              <a:ext cx="1664419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200" b="1" dirty="0">
                  <a:solidFill>
                    <a:srgbClr val="F7DEF4"/>
                  </a:solidFill>
                  <a:latin typeface="Earl Sans" panose="00000500000000000000" pitchFamily="50" charset="0"/>
                </a:rPr>
                <a:t>18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7DEF4"/>
                  </a:solidFill>
                  <a:effectLst/>
                  <a:uLnTx/>
                  <a:uFillTx/>
                  <a:latin typeface="Earl Sans" panose="00000500000000000000" pitchFamily="50" charset="0"/>
                </a:rPr>
                <a:t>,</a:t>
              </a:r>
              <a:r>
                <a:rPr kumimoji="0" lang="en-US" sz="22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7DEF4"/>
                  </a:solidFill>
                  <a:effectLst/>
                  <a:uLnTx/>
                  <a:uFillTx/>
                  <a:latin typeface="Earl Sans" panose="00000500000000000000" pitchFamily="50" charset="0"/>
                </a:rPr>
                <a:t>50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7DEF4"/>
                  </a:solidFill>
                  <a:effectLst/>
                  <a:uLnTx/>
                  <a:uFillTx/>
                  <a:latin typeface="Earl Sans" panose="00000500000000000000" pitchFamily="50" charset="0"/>
                </a:rPr>
                <a:t> €</a:t>
              </a:r>
            </a:p>
          </p:txBody>
        </p:sp>
      </p:grpSp>
      <p:pic>
        <p:nvPicPr>
          <p:cNvPr id="16" name="Picture 15" descr="A black background with purple text&#10;&#10;Description automatically generated">
            <a:extLst>
              <a:ext uri="{FF2B5EF4-FFF2-40B4-BE49-F238E27FC236}">
                <a16:creationId xmlns:a16="http://schemas.microsoft.com/office/drawing/2014/main" xmlns="" id="{6F00F15B-8D54-29BA-67E9-E6453D47DEB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1790" b="40657"/>
          <a:stretch/>
        </p:blipFill>
        <p:spPr>
          <a:xfrm>
            <a:off x="8231350" y="5822956"/>
            <a:ext cx="2751935" cy="48304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2515968-5E4C-4725-5D95-7CC703508B63}"/>
              </a:ext>
            </a:extLst>
          </p:cNvPr>
          <p:cNvSpPr txBox="1"/>
          <p:nvPr/>
        </p:nvSpPr>
        <p:spPr>
          <a:xfrm>
            <a:off x="834632" y="3275189"/>
            <a:ext cx="32757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1" u="none" strike="noStrike" kern="1200" cap="none" spc="0" normalizeH="0" baseline="0" noProof="0" dirty="0">
                <a:ln>
                  <a:noFill/>
                </a:ln>
                <a:solidFill>
                  <a:srgbClr val="52112D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t>Eco Bottle 2 L With Pop-up Straw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0" i="1" u="none" strike="noStrike" kern="1200" cap="none" spc="0" normalizeH="0" baseline="0" noProof="0" dirty="0">
                <a:ln>
                  <a:noFill/>
                </a:ln>
                <a:solidFill>
                  <a:srgbClr val="52112D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t>SS244010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9F86D51-240D-0BBE-C45B-4C063CCAE8E6}"/>
              </a:ext>
            </a:extLst>
          </p:cNvPr>
          <p:cNvSpPr txBox="1"/>
          <p:nvPr/>
        </p:nvSpPr>
        <p:spPr>
          <a:xfrm>
            <a:off x="650758" y="1509138"/>
            <a:ext cx="584321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0" u="none" strike="noStrike" baseline="0" dirty="0">
                <a:solidFill>
                  <a:srgbClr val="EF5689"/>
                </a:solidFill>
                <a:latin typeface="Earl Sans" panose="00000500000000000000" pitchFamily="50" charset="0"/>
              </a:rPr>
              <a:t>Together, we’re a force. Which is why for each Eco Bottle 2L with Pop-up Straw purchased, </a:t>
            </a:r>
            <a:r>
              <a:rPr lang="en-US" sz="1100" b="1" i="0" u="none" strike="noStrike" baseline="0" dirty="0">
                <a:solidFill>
                  <a:srgbClr val="EF5689"/>
                </a:solidFill>
                <a:latin typeface="Earl Sans" panose="00000500000000000000" pitchFamily="50" charset="0"/>
              </a:rPr>
              <a:t>2,00 € </a:t>
            </a:r>
            <a:r>
              <a:rPr lang="en-US" sz="1100" b="0" i="0" u="none" strike="noStrike" baseline="0" dirty="0">
                <a:solidFill>
                  <a:srgbClr val="EF5689"/>
                </a:solidFill>
                <a:latin typeface="Earl Sans" panose="00000500000000000000" pitchFamily="50" charset="0"/>
              </a:rPr>
              <a:t>will be donated to a local foundation to help support the fight against breast cancer.</a:t>
            </a:r>
            <a:endParaRPr lang="en-US" sz="1100" dirty="0">
              <a:latin typeface="Earl Sans" panose="00000500000000000000" pitchFamily="50" charset="0"/>
            </a:endParaRPr>
          </a:p>
        </p:txBody>
      </p:sp>
      <p:pic>
        <p:nvPicPr>
          <p:cNvPr id="7172" name="Picture 4" descr="EN-PinkOctober2024-Logo-Pink02">
            <a:extLst>
              <a:ext uri="{FF2B5EF4-FFF2-40B4-BE49-F238E27FC236}">
                <a16:creationId xmlns:a16="http://schemas.microsoft.com/office/drawing/2014/main" xmlns="" id="{642A1952-CC7E-1228-09AC-CFC5B13C5F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16" t="29846" r="4641" b="33216"/>
          <a:stretch/>
        </p:blipFill>
        <p:spPr bwMode="auto">
          <a:xfrm>
            <a:off x="8098113" y="4984019"/>
            <a:ext cx="3018407" cy="83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79845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D6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ue rectangle with black border&#10;&#10;Description automatically generated">
            <a:extLst>
              <a:ext uri="{FF2B5EF4-FFF2-40B4-BE49-F238E27FC236}">
                <a16:creationId xmlns:a16="http://schemas.microsoft.com/office/drawing/2014/main" xmlns="" id="{75C48CB8-29EE-437F-E66C-22CD690B9A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42" t="10282" r="5226" b="10277"/>
          <a:stretch/>
        </p:blipFill>
        <p:spPr>
          <a:xfrm>
            <a:off x="23308" y="71455"/>
            <a:ext cx="12145384" cy="67056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arl Sans" panose="00000500000000000000" pitchFamily="50" charset="-18"/>
              <a:ea typeface="+mn-ea"/>
              <a:cs typeface="+mn-cs"/>
            </a:endParaRPr>
          </a:p>
        </p:txBody>
      </p:sp>
      <p:pic>
        <p:nvPicPr>
          <p:cNvPr id="4" name="Picture 3" descr="A white rectangle with black border&#10;&#10;Description automatically generated">
            <a:extLst>
              <a:ext uri="{FF2B5EF4-FFF2-40B4-BE49-F238E27FC236}">
                <a16:creationId xmlns:a16="http://schemas.microsoft.com/office/drawing/2014/main" xmlns="" id="{F5D41F8D-4EBA-77A6-4226-BFC604BECF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28" t="10585" r="5737" b="9951"/>
          <a:stretch/>
        </p:blipFill>
        <p:spPr>
          <a:xfrm>
            <a:off x="830389" y="483584"/>
            <a:ext cx="10531217" cy="5881342"/>
          </a:xfrm>
          <a:prstGeom prst="rect">
            <a:avLst/>
          </a:prstGeom>
        </p:spPr>
      </p:pic>
      <p:sp>
        <p:nvSpPr>
          <p:cNvPr id="6" name="Text Placeholder 10">
            <a:extLst>
              <a:ext uri="{FF2B5EF4-FFF2-40B4-BE49-F238E27FC236}">
                <a16:creationId xmlns:a16="http://schemas.microsoft.com/office/drawing/2014/main" xmlns="" id="{A39107E2-397A-113F-EF76-058DA448D6E6}"/>
              </a:ext>
            </a:extLst>
          </p:cNvPr>
          <p:cNvSpPr txBox="1">
            <a:spLocks/>
          </p:cNvSpPr>
          <p:nvPr/>
        </p:nvSpPr>
        <p:spPr>
          <a:xfrm>
            <a:off x="1971211" y="2150904"/>
            <a:ext cx="8249572" cy="175690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524F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Arial" panose="020B0604020202020204" pitchFamily="34" charset="0"/>
              </a:rPr>
              <a:t>EVERYDAY FAVORITE  ITEMS</a:t>
            </a:r>
          </a:p>
        </p:txBody>
      </p:sp>
      <p:pic>
        <p:nvPicPr>
          <p:cNvPr id="12" name="Picture 11" descr="A black background with green text&#10;&#10;Description automatically generated">
            <a:extLst>
              <a:ext uri="{FF2B5EF4-FFF2-40B4-BE49-F238E27FC236}">
                <a16:creationId xmlns:a16="http://schemas.microsoft.com/office/drawing/2014/main" xmlns="" id="{C22CA734-8FDD-1623-CF04-99FF249E1A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13" t="40805" r="1442" b="41556"/>
          <a:stretch/>
        </p:blipFill>
        <p:spPr>
          <a:xfrm>
            <a:off x="4614668" y="5575132"/>
            <a:ext cx="2962663" cy="55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2854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D6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ue rectangle with black border&#10;&#10;Description automatically generated">
            <a:extLst>
              <a:ext uri="{FF2B5EF4-FFF2-40B4-BE49-F238E27FC236}">
                <a16:creationId xmlns:a16="http://schemas.microsoft.com/office/drawing/2014/main" xmlns="" id="{75C48CB8-29EE-437F-E66C-22CD690B9A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42" t="10282" r="5226" b="10277"/>
          <a:stretch/>
        </p:blipFill>
        <p:spPr>
          <a:xfrm>
            <a:off x="23308" y="71455"/>
            <a:ext cx="12145384" cy="67056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arl Sans" panose="00000500000000000000" pitchFamily="50" charset="-18"/>
              <a:ea typeface="+mn-ea"/>
              <a:cs typeface="+mn-cs"/>
            </a:endParaRPr>
          </a:p>
        </p:txBody>
      </p:sp>
      <p:pic>
        <p:nvPicPr>
          <p:cNvPr id="4" name="Picture 3" descr="A white rectangle with black border&#10;&#10;Description automatically generated">
            <a:extLst>
              <a:ext uri="{FF2B5EF4-FFF2-40B4-BE49-F238E27FC236}">
                <a16:creationId xmlns:a16="http://schemas.microsoft.com/office/drawing/2014/main" xmlns="" id="{F5D41F8D-4EBA-77A6-4226-BFC604BECF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28" t="10585" r="5737" b="9951"/>
          <a:stretch/>
        </p:blipFill>
        <p:spPr>
          <a:xfrm>
            <a:off x="830389" y="483584"/>
            <a:ext cx="10531217" cy="58813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A891A7F-D238-39A8-58CE-C98748A1CBAB}"/>
              </a:ext>
            </a:extLst>
          </p:cNvPr>
          <p:cNvSpPr txBox="1"/>
          <p:nvPr/>
        </p:nvSpPr>
        <p:spPr>
          <a:xfrm>
            <a:off x="2111754" y="1444927"/>
            <a:ext cx="277324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0" i="1" u="none" strike="noStrike" kern="1200" cap="none" spc="0" normalizeH="0" baseline="0" noProof="0" dirty="0">
                <a:ln>
                  <a:noFill/>
                </a:ln>
                <a:solidFill>
                  <a:srgbClr val="00524F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t>Potato Set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0" i="1" u="none" strike="noStrike" kern="1200" cap="none" spc="0" normalizeH="0" baseline="0" noProof="0" dirty="0" err="1">
                <a:ln>
                  <a:noFill/>
                </a:ln>
                <a:solidFill>
                  <a:srgbClr val="00524F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t>Potatosmart</a:t>
            </a:r>
            <a:r>
              <a:rPr kumimoji="0" lang="en-AU" sz="1300" b="0" i="1" u="none" strike="noStrike" kern="1200" cap="none" spc="0" normalizeH="0" baseline="0" noProof="0" dirty="0">
                <a:ln>
                  <a:noFill/>
                </a:ln>
                <a:solidFill>
                  <a:srgbClr val="00524F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t> 5,5 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0" i="1" u="none" strike="noStrike" kern="1200" cap="none" spc="0" normalizeH="0" baseline="0" noProof="0" dirty="0">
                <a:ln>
                  <a:noFill/>
                </a:ln>
                <a:solidFill>
                  <a:srgbClr val="00524F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t>Potato Masher (2 pcs.)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0" i="1" u="none" strike="noStrike" kern="1200" cap="none" spc="0" normalizeH="0" baseline="0" noProof="0" dirty="0">
                <a:ln>
                  <a:noFill/>
                </a:ln>
                <a:solidFill>
                  <a:srgbClr val="00524F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t>SS244011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7BF6CC71-B2C5-84AC-0013-593944ED5092}"/>
              </a:ext>
            </a:extLst>
          </p:cNvPr>
          <p:cNvGrpSpPr/>
          <p:nvPr/>
        </p:nvGrpSpPr>
        <p:grpSpPr>
          <a:xfrm>
            <a:off x="5130051" y="783162"/>
            <a:ext cx="1426663" cy="1369898"/>
            <a:chOff x="8670445" y="1227088"/>
            <a:chExt cx="1426663" cy="1369898"/>
          </a:xfrm>
        </p:grpSpPr>
        <p:pic>
          <p:nvPicPr>
            <p:cNvPr id="13" name="Picture 12" descr="A blue circle with black background&#10;&#10;Description automatically generated">
              <a:extLst>
                <a:ext uri="{FF2B5EF4-FFF2-40B4-BE49-F238E27FC236}">
                  <a16:creationId xmlns:a16="http://schemas.microsoft.com/office/drawing/2014/main" xmlns="" id="{5FA95B6A-76F7-D2DD-B033-828B1A3F1C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000" t="5546" r="5416" b="5546"/>
            <a:stretch/>
          </p:blipFill>
          <p:spPr>
            <a:xfrm>
              <a:off x="8693625" y="1227088"/>
              <a:ext cx="1380304" cy="1369898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393CB34F-50AC-04F3-2EFA-5808EBE8410A}"/>
                </a:ext>
              </a:extLst>
            </p:cNvPr>
            <p:cNvSpPr txBox="1"/>
            <p:nvPr/>
          </p:nvSpPr>
          <p:spPr>
            <a:xfrm>
              <a:off x="8670445" y="1533101"/>
              <a:ext cx="1426663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sngStrike" kern="1200" cap="none" spc="0" normalizeH="0" baseline="0" noProof="0" dirty="0">
                  <a:ln>
                    <a:noFill/>
                  </a:ln>
                  <a:solidFill>
                    <a:srgbClr val="DCF3FA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Arial" panose="020B0604020202020204" pitchFamily="34" charset="0"/>
                </a:rPr>
                <a:t>64,</a:t>
              </a:r>
              <a:r>
                <a:rPr kumimoji="0" lang="en-US" sz="2200" b="1" i="0" u="none" strike="sngStrike" kern="1200" cap="none" spc="0" normalizeH="0" baseline="30000" noProof="0" dirty="0">
                  <a:ln>
                    <a:noFill/>
                  </a:ln>
                  <a:solidFill>
                    <a:srgbClr val="DCF3FA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Arial" panose="020B0604020202020204" pitchFamily="34" charset="0"/>
                </a:rPr>
                <a:t>88</a:t>
              </a:r>
              <a:r>
                <a:rPr kumimoji="0" lang="en-US" sz="2200" b="1" i="0" u="none" strike="sngStrike" kern="1200" cap="none" spc="0" normalizeH="0" baseline="0" noProof="0" dirty="0">
                  <a:ln>
                    <a:noFill/>
                  </a:ln>
                  <a:solidFill>
                    <a:srgbClr val="DCF3FA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Arial" panose="020B0604020202020204" pitchFamily="34" charset="0"/>
                </a:rPr>
                <a:t> €</a:t>
              </a:r>
            </a:p>
            <a:p>
              <a:pPr algn="ctr"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DCF3FA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Arial" panose="020B0604020202020204" pitchFamily="34" charset="0"/>
                </a:rPr>
                <a:t>44,</a:t>
              </a:r>
              <a:r>
                <a:rPr kumimoji="0" lang="en-US" sz="22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DCF3FA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Arial" panose="020B0604020202020204" pitchFamily="34" charset="0"/>
                </a:rPr>
                <a:t>90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DCF3FA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Arial" panose="020B0604020202020204" pitchFamily="34" charset="0"/>
                </a:rPr>
                <a:t> €</a:t>
              </a:r>
            </a:p>
          </p:txBody>
        </p:sp>
      </p:grpSp>
      <p:pic>
        <p:nvPicPr>
          <p:cNvPr id="12" name="Picture 11" descr="A black background with green text&#10;&#10;Description automatically generated">
            <a:extLst>
              <a:ext uri="{FF2B5EF4-FFF2-40B4-BE49-F238E27FC236}">
                <a16:creationId xmlns:a16="http://schemas.microsoft.com/office/drawing/2014/main" xmlns="" id="{C22CA734-8FDD-1623-CF04-99FF249E1A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13" t="40805" r="1442" b="41556"/>
          <a:stretch/>
        </p:blipFill>
        <p:spPr>
          <a:xfrm>
            <a:off x="6556714" y="5354251"/>
            <a:ext cx="2962664" cy="553321"/>
          </a:xfrm>
          <a:prstGeom prst="rect">
            <a:avLst/>
          </a:prstGeom>
        </p:spPr>
      </p:pic>
      <p:pic>
        <p:nvPicPr>
          <p:cNvPr id="8194" name="Picture 2" descr="tupperware-emea-mkg-2110-8012">
            <a:extLst>
              <a:ext uri="{FF2B5EF4-FFF2-40B4-BE49-F238E27FC236}">
                <a16:creationId xmlns:a16="http://schemas.microsoft.com/office/drawing/2014/main" xmlns="" id="{6B44C849-10DD-7EC8-2327-E2D67EB154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257" t="38777" r="29288" b="11670"/>
          <a:stretch/>
        </p:blipFill>
        <p:spPr bwMode="auto">
          <a:xfrm>
            <a:off x="3049225" y="2344149"/>
            <a:ext cx="2700403" cy="301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TAB5046.eps">
            <a:extLst>
              <a:ext uri="{FF2B5EF4-FFF2-40B4-BE49-F238E27FC236}">
                <a16:creationId xmlns:a16="http://schemas.microsoft.com/office/drawing/2014/main" xmlns="" id="{1D446298-34E9-66D4-C1B6-F13DFB54D4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805" t="1495" r="16640" b="9495"/>
          <a:stretch/>
        </p:blipFill>
        <p:spPr bwMode="auto">
          <a:xfrm>
            <a:off x="6863106" y="1857568"/>
            <a:ext cx="887797" cy="301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TAB5046.eps">
            <a:extLst>
              <a:ext uri="{FF2B5EF4-FFF2-40B4-BE49-F238E27FC236}">
                <a16:creationId xmlns:a16="http://schemas.microsoft.com/office/drawing/2014/main" xmlns="" id="{9996285A-5B6A-022E-9AB0-A1827C38BE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805" t="1495" r="16640" b="9495"/>
          <a:stretch/>
        </p:blipFill>
        <p:spPr bwMode="auto">
          <a:xfrm>
            <a:off x="6294024" y="2153060"/>
            <a:ext cx="887797" cy="301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D70194F6-FC67-DB5A-0214-605893148A68}"/>
              </a:ext>
            </a:extLst>
          </p:cNvPr>
          <p:cNvGrpSpPr/>
          <p:nvPr/>
        </p:nvGrpSpPr>
        <p:grpSpPr>
          <a:xfrm>
            <a:off x="8820558" y="2383019"/>
            <a:ext cx="1798754" cy="2559102"/>
            <a:chOff x="8820558" y="2383019"/>
            <a:chExt cx="1798754" cy="2559102"/>
          </a:xfrm>
        </p:grpSpPr>
        <p:pic>
          <p:nvPicPr>
            <p:cNvPr id="8196" name="Picture 4" descr="tupperware-emea-mkg-2406-19256">
              <a:extLst>
                <a:ext uri="{FF2B5EF4-FFF2-40B4-BE49-F238E27FC236}">
                  <a16:creationId xmlns:a16="http://schemas.microsoft.com/office/drawing/2014/main" xmlns="" id="{6A6F3989-DE6A-918A-DACD-4A02BB28194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6631" b="8719"/>
            <a:stretch/>
          </p:blipFill>
          <p:spPr bwMode="auto">
            <a:xfrm>
              <a:off x="8820558" y="2383019"/>
              <a:ext cx="1798754" cy="2559102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6" descr="TAB5046.eps">
              <a:extLst>
                <a:ext uri="{FF2B5EF4-FFF2-40B4-BE49-F238E27FC236}">
                  <a16:creationId xmlns:a16="http://schemas.microsoft.com/office/drawing/2014/main" xmlns="" id="{E30C3D05-DA0E-10D8-E118-A5A79E754AE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 xmlns="">
                    <a14:imgLayer r:embed="rId11">
                      <a14:imgEffect>
                        <a14:backgroundRemoval t="4667" b="83000" l="24180" r="76639">
                          <a14:foregroundMark x1="56967" y1="7500" x2="50410" y2="9167"/>
                          <a14:foregroundMark x1="52049" y1="4833" x2="52049" y2="4833"/>
                          <a14:foregroundMark x1="77049" y1="80833" x2="72131" y2="83000"/>
                          <a14:foregroundMark x1="24180" y1="78167" x2="24180" y2="78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8805" t="1495" r="16640" b="9495"/>
            <a:stretch/>
          </p:blipFill>
          <p:spPr bwMode="auto">
            <a:xfrm flipH="1">
              <a:off x="8834732" y="2933277"/>
              <a:ext cx="359516" cy="12189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A5AF1569-5D1F-73EC-5257-02944832A5B2}"/>
              </a:ext>
            </a:extLst>
          </p:cNvPr>
          <p:cNvGrpSpPr/>
          <p:nvPr/>
        </p:nvGrpSpPr>
        <p:grpSpPr>
          <a:xfrm>
            <a:off x="7587827" y="977394"/>
            <a:ext cx="1426663" cy="1369898"/>
            <a:chOff x="8670445" y="1227088"/>
            <a:chExt cx="1426663" cy="1369898"/>
          </a:xfrm>
        </p:grpSpPr>
        <p:pic>
          <p:nvPicPr>
            <p:cNvPr id="16" name="Picture 15" descr="A blue circle with black background&#10;&#10;Description automatically generated">
              <a:extLst>
                <a:ext uri="{FF2B5EF4-FFF2-40B4-BE49-F238E27FC236}">
                  <a16:creationId xmlns:a16="http://schemas.microsoft.com/office/drawing/2014/main" xmlns="" id="{2BB71C00-72F4-47EC-9868-8D125A1121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000" t="5546" r="5416" b="5546"/>
            <a:stretch/>
          </p:blipFill>
          <p:spPr>
            <a:xfrm>
              <a:off x="8693625" y="1227088"/>
              <a:ext cx="1380304" cy="1369898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3783DC8F-6710-8460-C9F2-0049F5F5FF3F}"/>
                </a:ext>
              </a:extLst>
            </p:cNvPr>
            <p:cNvSpPr txBox="1"/>
            <p:nvPr/>
          </p:nvSpPr>
          <p:spPr>
            <a:xfrm>
              <a:off x="8670445" y="1452276"/>
              <a:ext cx="1426663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kern="1200" cap="none" spc="0" normalizeH="0" baseline="0" noProof="0" dirty="0">
                  <a:ln>
                    <a:noFill/>
                  </a:ln>
                  <a:solidFill>
                    <a:srgbClr val="DCF3FA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Arial" panose="020B0604020202020204" pitchFamily="34" charset="0"/>
                </a:rPr>
                <a:t>2x Potato Masher </a:t>
              </a:r>
              <a:r>
                <a:rPr kumimoji="0" lang="en-US" sz="1400" i="0" u="none" kern="1200" cap="none" spc="0" normalizeH="0" baseline="0" noProof="0" dirty="0">
                  <a:ln>
                    <a:noFill/>
                  </a:ln>
                  <a:solidFill>
                    <a:srgbClr val="DCF3FA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Arial" panose="020B0604020202020204" pitchFamily="34" charset="0"/>
                </a:rPr>
                <a:t>as a gift in the set price.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946839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D6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ue rectangle with black border&#10;&#10;Description automatically generated">
            <a:extLst>
              <a:ext uri="{FF2B5EF4-FFF2-40B4-BE49-F238E27FC236}">
                <a16:creationId xmlns:a16="http://schemas.microsoft.com/office/drawing/2014/main" xmlns="" id="{75C48CB8-29EE-437F-E66C-22CD690B9A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42" t="10282" r="5226" b="10277"/>
          <a:stretch/>
        </p:blipFill>
        <p:spPr>
          <a:xfrm>
            <a:off x="23308" y="71455"/>
            <a:ext cx="12145384" cy="67056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arl Sans" panose="00000500000000000000" pitchFamily="50" charset="-18"/>
              <a:ea typeface="+mn-ea"/>
              <a:cs typeface="+mn-cs"/>
            </a:endParaRPr>
          </a:p>
        </p:txBody>
      </p:sp>
      <p:pic>
        <p:nvPicPr>
          <p:cNvPr id="4" name="Picture 3" descr="A white rectangle with black border&#10;&#10;Description automatically generated">
            <a:extLst>
              <a:ext uri="{FF2B5EF4-FFF2-40B4-BE49-F238E27FC236}">
                <a16:creationId xmlns:a16="http://schemas.microsoft.com/office/drawing/2014/main" xmlns="" id="{F5D41F8D-4EBA-77A6-4226-BFC604BECF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28" t="10585" r="5737" b="9951"/>
          <a:stretch/>
        </p:blipFill>
        <p:spPr>
          <a:xfrm>
            <a:off x="830389" y="483584"/>
            <a:ext cx="10531217" cy="58813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A891A7F-D238-39A8-58CE-C98748A1CBAB}"/>
              </a:ext>
            </a:extLst>
          </p:cNvPr>
          <p:cNvSpPr txBox="1"/>
          <p:nvPr/>
        </p:nvSpPr>
        <p:spPr>
          <a:xfrm>
            <a:off x="2426090" y="1866682"/>
            <a:ext cx="27732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0" i="1" u="none" strike="noStrike" kern="1200" cap="none" spc="0" normalizeH="0" baseline="0" noProof="0" dirty="0">
                <a:ln>
                  <a:noFill/>
                </a:ln>
                <a:solidFill>
                  <a:srgbClr val="00524F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t>T.S. </a:t>
            </a:r>
            <a:r>
              <a:rPr kumimoji="0" lang="en-AU" sz="1300" b="0" i="1" u="none" strike="noStrike" kern="1200" cap="none" spc="0" normalizeH="0" baseline="0" noProof="0" dirty="0" err="1">
                <a:ln>
                  <a:noFill/>
                </a:ln>
                <a:solidFill>
                  <a:srgbClr val="00524F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t>Mandochef</a:t>
            </a:r>
            <a:endParaRPr kumimoji="0" lang="en-AU" sz="1300" b="0" i="1" u="none" strike="noStrike" kern="1200" cap="none" spc="0" normalizeH="0" baseline="0" noProof="0" dirty="0">
              <a:ln>
                <a:noFill/>
              </a:ln>
              <a:solidFill>
                <a:srgbClr val="00524F"/>
              </a:solidFill>
              <a:effectLst/>
              <a:uLnTx/>
              <a:uFillTx/>
              <a:latin typeface="Earl Sans" panose="00000500000000000000" pitchFamily="50" charset="-18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0" i="1" u="none" strike="noStrike" kern="1200" cap="none" spc="0" normalizeH="0" baseline="0" noProof="0" dirty="0">
                <a:ln>
                  <a:noFill/>
                </a:ln>
                <a:solidFill>
                  <a:srgbClr val="00524F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t>SS244012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7BF6CC71-B2C5-84AC-0013-593944ED5092}"/>
              </a:ext>
            </a:extLst>
          </p:cNvPr>
          <p:cNvGrpSpPr/>
          <p:nvPr/>
        </p:nvGrpSpPr>
        <p:grpSpPr>
          <a:xfrm>
            <a:off x="5130051" y="783162"/>
            <a:ext cx="1426663" cy="1369898"/>
            <a:chOff x="8670445" y="1227088"/>
            <a:chExt cx="1426663" cy="1369898"/>
          </a:xfrm>
        </p:grpSpPr>
        <p:pic>
          <p:nvPicPr>
            <p:cNvPr id="13" name="Picture 12" descr="A blue circle with black background&#10;&#10;Description automatically generated">
              <a:extLst>
                <a:ext uri="{FF2B5EF4-FFF2-40B4-BE49-F238E27FC236}">
                  <a16:creationId xmlns:a16="http://schemas.microsoft.com/office/drawing/2014/main" xmlns="" id="{5FA95B6A-76F7-D2DD-B033-828B1A3F1C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000" t="5546" r="5416" b="5546"/>
            <a:stretch/>
          </p:blipFill>
          <p:spPr>
            <a:xfrm>
              <a:off x="8693625" y="1227088"/>
              <a:ext cx="1380304" cy="1369898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393CB34F-50AC-04F3-2EFA-5808EBE8410A}"/>
                </a:ext>
              </a:extLst>
            </p:cNvPr>
            <p:cNvSpPr txBox="1"/>
            <p:nvPr/>
          </p:nvSpPr>
          <p:spPr>
            <a:xfrm>
              <a:off x="8670445" y="1533101"/>
              <a:ext cx="1426663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200" b="1" strike="sngStrike" dirty="0">
                  <a:solidFill>
                    <a:srgbClr val="DCF3FA"/>
                  </a:solidFill>
                  <a:latin typeface="Earl Sans" panose="00000500000000000000" pitchFamily="50" charset="-18"/>
                  <a:cs typeface="Arial" panose="020B0604020202020204" pitchFamily="34" charset="0"/>
                </a:rPr>
                <a:t>109</a:t>
              </a:r>
              <a:r>
                <a:rPr kumimoji="0" lang="en-US" sz="2200" b="1" i="0" u="none" strike="sngStrike" kern="1200" cap="none" spc="0" normalizeH="0" baseline="0" noProof="0" dirty="0">
                  <a:ln>
                    <a:noFill/>
                  </a:ln>
                  <a:solidFill>
                    <a:srgbClr val="DCF3FA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Arial" panose="020B0604020202020204" pitchFamily="34" charset="0"/>
                </a:rPr>
                <a:t>,</a:t>
              </a:r>
              <a:r>
                <a:rPr kumimoji="0" lang="en-US" sz="2200" b="1" i="0" u="none" strike="sngStrike" kern="1200" cap="none" spc="0" normalizeH="0" baseline="30000" noProof="0" dirty="0">
                  <a:ln>
                    <a:noFill/>
                  </a:ln>
                  <a:solidFill>
                    <a:srgbClr val="DCF3FA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Arial" panose="020B0604020202020204" pitchFamily="34" charset="0"/>
                </a:rPr>
                <a:t>00</a:t>
              </a:r>
              <a:r>
                <a:rPr kumimoji="0" lang="en-US" sz="2200" b="1" i="0" u="none" strike="sngStrike" kern="1200" cap="none" spc="0" normalizeH="0" baseline="0" noProof="0" dirty="0">
                  <a:ln>
                    <a:noFill/>
                  </a:ln>
                  <a:solidFill>
                    <a:srgbClr val="DCF3FA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Arial" panose="020B0604020202020204" pitchFamily="34" charset="0"/>
                </a:rPr>
                <a:t> €</a:t>
              </a:r>
            </a:p>
            <a:p>
              <a:pPr algn="ctr"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DCF3FA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Arial" panose="020B0604020202020204" pitchFamily="34" charset="0"/>
                </a:rPr>
                <a:t>59,</a:t>
              </a:r>
              <a:r>
                <a:rPr lang="en-US" sz="2200" b="1" baseline="30000" dirty="0">
                  <a:solidFill>
                    <a:srgbClr val="DCF3FA"/>
                  </a:solidFill>
                  <a:latin typeface="Earl Sans" panose="00000500000000000000" pitchFamily="50" charset="-18"/>
                  <a:cs typeface="Arial" panose="020B0604020202020204" pitchFamily="34" charset="0"/>
                </a:rPr>
                <a:t>5</a:t>
              </a:r>
              <a:r>
                <a:rPr kumimoji="0" lang="en-US" sz="22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DCF3FA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Arial" panose="020B0604020202020204" pitchFamily="34" charset="0"/>
                </a:rPr>
                <a:t>0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DCF3FA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Arial" panose="020B0604020202020204" pitchFamily="34" charset="0"/>
                </a:rPr>
                <a:t> €</a:t>
              </a:r>
            </a:p>
          </p:txBody>
        </p:sp>
      </p:grpSp>
      <p:pic>
        <p:nvPicPr>
          <p:cNvPr id="12" name="Picture 11" descr="A black background with green text&#10;&#10;Description automatically generated">
            <a:extLst>
              <a:ext uri="{FF2B5EF4-FFF2-40B4-BE49-F238E27FC236}">
                <a16:creationId xmlns:a16="http://schemas.microsoft.com/office/drawing/2014/main" xmlns="" id="{C22CA734-8FDD-1623-CF04-99FF249E1A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13" t="40805" r="1442" b="41556"/>
          <a:stretch/>
        </p:blipFill>
        <p:spPr>
          <a:xfrm>
            <a:off x="6556714" y="5354251"/>
            <a:ext cx="2962664" cy="553321"/>
          </a:xfrm>
          <a:prstGeom prst="rect">
            <a:avLst/>
          </a:prstGeom>
        </p:spPr>
      </p:pic>
      <p:pic>
        <p:nvPicPr>
          <p:cNvPr id="9218" name="Picture 2" descr="TAD2748.eps">
            <a:extLst>
              <a:ext uri="{FF2B5EF4-FFF2-40B4-BE49-F238E27FC236}">
                <a16:creationId xmlns:a16="http://schemas.microsoft.com/office/drawing/2014/main" xmlns="" id="{86A34CDC-57A9-CF89-66B4-37C3ECE39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00203" y="1651398"/>
            <a:ext cx="2038350" cy="305752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TAD4951.eps">
            <a:extLst>
              <a:ext uri="{FF2B5EF4-FFF2-40B4-BE49-F238E27FC236}">
                <a16:creationId xmlns:a16="http://schemas.microsoft.com/office/drawing/2014/main" xmlns="" id="{AD492B72-329D-70AA-B1A1-8469721EB9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49" t="17542" r="14501" b="9100"/>
          <a:stretch/>
        </p:blipFill>
        <p:spPr bwMode="auto">
          <a:xfrm>
            <a:off x="2865435" y="2349499"/>
            <a:ext cx="4283167" cy="295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52F152E0-C34C-3D3A-D513-B904E54A19A4}"/>
              </a:ext>
            </a:extLst>
          </p:cNvPr>
          <p:cNvGrpSpPr/>
          <p:nvPr/>
        </p:nvGrpSpPr>
        <p:grpSpPr>
          <a:xfrm>
            <a:off x="6493749" y="1638982"/>
            <a:ext cx="1426663" cy="1369898"/>
            <a:chOff x="8670445" y="1227088"/>
            <a:chExt cx="1426663" cy="1369898"/>
          </a:xfrm>
        </p:grpSpPr>
        <p:pic>
          <p:nvPicPr>
            <p:cNvPr id="9" name="Picture 8" descr="A blue circle with black background&#10;&#10;Description automatically generated">
              <a:extLst>
                <a:ext uri="{FF2B5EF4-FFF2-40B4-BE49-F238E27FC236}">
                  <a16:creationId xmlns:a16="http://schemas.microsoft.com/office/drawing/2014/main" xmlns="" id="{B16F9B2F-2F37-1790-5060-9A2699F162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000" t="5546" r="5416" b="5546"/>
            <a:stretch/>
          </p:blipFill>
          <p:spPr>
            <a:xfrm>
              <a:off x="8693625" y="1227088"/>
              <a:ext cx="1380304" cy="1369898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52EB4965-70BB-C710-7CA6-CC05BE905834}"/>
                </a:ext>
              </a:extLst>
            </p:cNvPr>
            <p:cNvSpPr txBox="1"/>
            <p:nvPr/>
          </p:nvSpPr>
          <p:spPr>
            <a:xfrm>
              <a:off x="8670445" y="1533101"/>
              <a:ext cx="1426663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200" b="1" dirty="0">
                  <a:solidFill>
                    <a:srgbClr val="DCF3FA"/>
                  </a:solidFill>
                  <a:latin typeface="Earl Sans" panose="00000500000000000000" pitchFamily="50" charset="-18"/>
                  <a:cs typeface="Arial" panose="020B0604020202020204" pitchFamily="34" charset="0"/>
                </a:rPr>
                <a:t>SAVE</a:t>
              </a:r>
              <a:endParaRPr kumimoji="0" lang="en-US" sz="2200" b="1" i="0" u="none" kern="1200" cap="none" spc="0" normalizeH="0" baseline="0" noProof="0" dirty="0">
                <a:ln>
                  <a:noFill/>
                </a:ln>
                <a:solidFill>
                  <a:srgbClr val="DCF3FA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DCF3FA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Arial" panose="020B0604020202020204" pitchFamily="34" charset="0"/>
                </a:rPr>
                <a:t>49,</a:t>
              </a:r>
              <a:r>
                <a:rPr lang="en-US" sz="2200" b="1" baseline="30000" dirty="0">
                  <a:solidFill>
                    <a:srgbClr val="DCF3FA"/>
                  </a:solidFill>
                  <a:latin typeface="Earl Sans" panose="00000500000000000000" pitchFamily="50" charset="-18"/>
                  <a:cs typeface="Arial" panose="020B0604020202020204" pitchFamily="34" charset="0"/>
                </a:rPr>
                <a:t>5</a:t>
              </a:r>
              <a:r>
                <a:rPr kumimoji="0" lang="en-US" sz="22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DCF3FA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Arial" panose="020B0604020202020204" pitchFamily="34" charset="0"/>
                </a:rPr>
                <a:t>0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DCF3FA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Arial" panose="020B0604020202020204" pitchFamily="34" charset="0"/>
                </a:rPr>
                <a:t> 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94730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5A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urple rectangle with black border&#10;&#10;Description automatically generated">
            <a:extLst>
              <a:ext uri="{FF2B5EF4-FFF2-40B4-BE49-F238E27FC236}">
                <a16:creationId xmlns:a16="http://schemas.microsoft.com/office/drawing/2014/main" xmlns="" id="{724BBF2D-B082-4C6F-126E-C37B66E0F8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85" t="9721" r="5150" b="9723"/>
          <a:stretch/>
        </p:blipFill>
        <p:spPr>
          <a:xfrm>
            <a:off x="40285" y="-9991"/>
            <a:ext cx="12111429" cy="680831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arl Sans" panose="00000500000000000000" pitchFamily="50" charset="-18"/>
              <a:ea typeface="+mn-ea"/>
              <a:cs typeface="+mn-cs"/>
            </a:endParaRPr>
          </a:p>
        </p:txBody>
      </p:sp>
      <p:pic>
        <p:nvPicPr>
          <p:cNvPr id="5" name="Picture 4" descr="A white rectangle with black border&#10;&#10;Description automatically generated">
            <a:extLst>
              <a:ext uri="{FF2B5EF4-FFF2-40B4-BE49-F238E27FC236}">
                <a16:creationId xmlns:a16="http://schemas.microsoft.com/office/drawing/2014/main" xmlns="" id="{30555E5F-A3C5-C75F-CA3C-D7DF7F6CCF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28" t="10585" r="5737" b="9951"/>
          <a:stretch/>
        </p:blipFill>
        <p:spPr>
          <a:xfrm>
            <a:off x="830390" y="476248"/>
            <a:ext cx="10531217" cy="5881342"/>
          </a:xfrm>
          <a:prstGeom prst="rect">
            <a:avLst/>
          </a:prstGeom>
        </p:spPr>
      </p:pic>
      <p:pic>
        <p:nvPicPr>
          <p:cNvPr id="33" name="Picture 32" descr="A purple and white logo&#10;&#10;Description automatically generated">
            <a:extLst>
              <a:ext uri="{FF2B5EF4-FFF2-40B4-BE49-F238E27FC236}">
                <a16:creationId xmlns:a16="http://schemas.microsoft.com/office/drawing/2014/main" xmlns="" id="{91A99412-65B6-C8BB-B3E3-42436E7590E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7833" r="96167">
                        <a14:foregroundMark x1="11167" y1="47333" x2="11167" y2="47333"/>
                        <a14:foregroundMark x1="16500" y1="51000" x2="16500" y2="51000"/>
                        <a14:foregroundMark x1="26500" y1="51000" x2="26500" y2="51000"/>
                        <a14:foregroundMark x1="35667" y1="51333" x2="35667" y2="51333"/>
                        <a14:foregroundMark x1="50500" y1="49833" x2="50500" y2="49833"/>
                        <a14:foregroundMark x1="41500" y1="51500" x2="41500" y2="51500"/>
                        <a14:foregroundMark x1="41000" y1="49167" x2="41333" y2="51500"/>
                        <a14:foregroundMark x1="53167" y1="49833" x2="54667" y2="48500"/>
                        <a14:foregroundMark x1="64333" y1="48667" x2="64833" y2="49667"/>
                        <a14:foregroundMark x1="72500" y1="52833" x2="71167" y2="50167"/>
                        <a14:foregroundMark x1="80667" y1="49500" x2="81000" y2="51500"/>
                        <a14:foregroundMark x1="88000" y1="50500" x2="89500" y2="50500"/>
                        <a14:foregroundMark x1="95167" y1="45000" x2="95167" y2="45000"/>
                        <a14:foregroundMark x1="94667" y1="46500" x2="94500" y2="46500"/>
                        <a14:foregroundMark x1="94333" y1="46000" x2="94667" y2="46000"/>
                        <a14:foregroundMark x1="95833" y1="46500" x2="96333" y2="46833"/>
                        <a14:foregroundMark x1="7833" y1="46167" x2="11000" y2="46167"/>
                        <a14:backgroundMark x1="47500" y1="49000" x2="47500" y2="49000"/>
                        <a14:backgroundMark x1="90167" y1="48833" x2="90167" y2="48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62" t="41190" r="1474" b="41415"/>
          <a:stretch/>
        </p:blipFill>
        <p:spPr>
          <a:xfrm>
            <a:off x="8494945" y="3949122"/>
            <a:ext cx="2198167" cy="4095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A891A7F-D238-39A8-58CE-C98748A1CBAB}"/>
              </a:ext>
            </a:extLst>
          </p:cNvPr>
          <p:cNvSpPr txBox="1"/>
          <p:nvPr/>
        </p:nvSpPr>
        <p:spPr>
          <a:xfrm>
            <a:off x="2335699" y="3661451"/>
            <a:ext cx="18172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0" i="1" u="none" strike="noStrike" kern="1200" cap="none" spc="0" normalizeH="0" baseline="0" noProof="0" dirty="0">
                <a:ln>
                  <a:noFill/>
                </a:ln>
                <a:solidFill>
                  <a:srgbClr val="4D1773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t>Legacy Bowl 10 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0" i="1" u="none" strike="noStrike" kern="1200" cap="none" spc="0" normalizeH="0" baseline="0" noProof="0" dirty="0">
                <a:ln>
                  <a:noFill/>
                </a:ln>
                <a:solidFill>
                  <a:srgbClr val="4D1773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t>SS244013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9A972A20-F738-5483-4B83-176956F406D8}"/>
              </a:ext>
            </a:extLst>
          </p:cNvPr>
          <p:cNvGrpSpPr/>
          <p:nvPr/>
        </p:nvGrpSpPr>
        <p:grpSpPr>
          <a:xfrm>
            <a:off x="8162424" y="1048178"/>
            <a:ext cx="1668898" cy="1371600"/>
            <a:chOff x="8759580" y="889233"/>
            <a:chExt cx="1668898" cy="1371600"/>
          </a:xfrm>
        </p:grpSpPr>
        <p:pic>
          <p:nvPicPr>
            <p:cNvPr id="11" name="Picture 10" descr="A purple circle with black background&#10;&#10;Description automatically generated">
              <a:extLst>
                <a:ext uri="{FF2B5EF4-FFF2-40B4-BE49-F238E27FC236}">
                  <a16:creationId xmlns:a16="http://schemas.microsoft.com/office/drawing/2014/main" xmlns="" id="{AD7C7342-2BFF-76BE-9066-2194E9E874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938" t="4935" r="3545" b="5661"/>
            <a:stretch/>
          </p:blipFill>
          <p:spPr>
            <a:xfrm>
              <a:off x="8925327" y="889233"/>
              <a:ext cx="1403983" cy="137160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393CB34F-50AC-04F3-2EFA-5808EBE8410A}"/>
                </a:ext>
              </a:extLst>
            </p:cNvPr>
            <p:cNvSpPr txBox="1"/>
            <p:nvPr/>
          </p:nvSpPr>
          <p:spPr>
            <a:xfrm>
              <a:off x="8759580" y="1359589"/>
              <a:ext cx="1668898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200" b="1" dirty="0">
                  <a:solidFill>
                    <a:srgbClr val="EDD4FF"/>
                  </a:solidFill>
                  <a:latin typeface="Earl Sans" panose="00000500000000000000" pitchFamily="50" charset="0"/>
                </a:rPr>
                <a:t>25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EDD4FF"/>
                  </a:solidFill>
                  <a:effectLst/>
                  <a:uLnTx/>
                  <a:uFillTx/>
                  <a:latin typeface="Earl Sans" panose="00000500000000000000" pitchFamily="50" charset="0"/>
                </a:rPr>
                <a:t>,</a:t>
              </a:r>
              <a:r>
                <a:rPr kumimoji="0" lang="en-US" sz="22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EDD4FF"/>
                  </a:solidFill>
                  <a:effectLst/>
                  <a:uLnTx/>
                  <a:uFillTx/>
                  <a:latin typeface="Earl Sans" panose="00000500000000000000" pitchFamily="50" charset="0"/>
                </a:rPr>
                <a:t>90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EDD4FF"/>
                  </a:solidFill>
                  <a:effectLst/>
                  <a:uLnTx/>
                  <a:uFillTx/>
                  <a:latin typeface="Earl Sans" panose="00000500000000000000" pitchFamily="50" charset="0"/>
                </a:rPr>
                <a:t> €</a:t>
              </a:r>
            </a:p>
          </p:txBody>
        </p:sp>
      </p:grpSp>
      <p:pic>
        <p:nvPicPr>
          <p:cNvPr id="10242" name="Picture 2" descr="tupperware-emea-mkg-2402-9034">
            <a:extLst>
              <a:ext uri="{FF2B5EF4-FFF2-40B4-BE49-F238E27FC236}">
                <a16:creationId xmlns:a16="http://schemas.microsoft.com/office/drawing/2014/main" xmlns="" id="{E2BB0B12-1996-5C33-E33F-4DD1794FD1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66" t="11320" r="8726" b="13667"/>
          <a:stretch/>
        </p:blipFill>
        <p:spPr bwMode="auto">
          <a:xfrm>
            <a:off x="3890962" y="1488909"/>
            <a:ext cx="4410076" cy="412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29656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4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green rectangle with black border&#10;&#10;Description automatically generated">
            <a:extLst>
              <a:ext uri="{FF2B5EF4-FFF2-40B4-BE49-F238E27FC236}">
                <a16:creationId xmlns:a16="http://schemas.microsoft.com/office/drawing/2014/main" xmlns="" id="{03B1D263-C3AC-6977-6568-000D4DD764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21" t="8284" r="5203" b="9614"/>
          <a:stretch/>
        </p:blipFill>
        <p:spPr>
          <a:xfrm>
            <a:off x="121521" y="5201"/>
            <a:ext cx="11948957" cy="68527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arl Sans" panose="00000500000000000000" pitchFamily="50" charset="-18"/>
              <a:ea typeface="+mn-ea"/>
              <a:cs typeface="+mn-cs"/>
            </a:endParaRPr>
          </a:p>
        </p:txBody>
      </p:sp>
      <p:pic>
        <p:nvPicPr>
          <p:cNvPr id="4" name="Picture 3" descr="A white rectangle with black border&#10;&#10;Description automatically generated">
            <a:extLst>
              <a:ext uri="{FF2B5EF4-FFF2-40B4-BE49-F238E27FC236}">
                <a16:creationId xmlns:a16="http://schemas.microsoft.com/office/drawing/2014/main" xmlns="" id="{E7910534-B14A-06B5-A53B-73D78DF838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28" t="10585" r="5737" b="9951"/>
          <a:stretch/>
        </p:blipFill>
        <p:spPr>
          <a:xfrm>
            <a:off x="830390" y="488329"/>
            <a:ext cx="10531217" cy="58813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A891A7F-D238-39A8-58CE-C98748A1CBAB}"/>
              </a:ext>
            </a:extLst>
          </p:cNvPr>
          <p:cNvSpPr txBox="1"/>
          <p:nvPr/>
        </p:nvSpPr>
        <p:spPr>
          <a:xfrm>
            <a:off x="2577401" y="1799110"/>
            <a:ext cx="27732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0" i="1" u="none" strike="noStrike" kern="1200" cap="none" spc="0" normalizeH="0" baseline="0" noProof="0" dirty="0">
                <a:ln>
                  <a:noFill/>
                </a:ln>
                <a:solidFill>
                  <a:srgbClr val="003A00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t>Cool Stackable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0" i="1" u="none" strike="noStrike" kern="1200" cap="none" spc="0" normalizeH="0" baseline="0" noProof="0" dirty="0">
                <a:ln>
                  <a:noFill/>
                </a:ln>
                <a:solidFill>
                  <a:srgbClr val="003A00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t>SS244014</a:t>
            </a:r>
          </a:p>
        </p:txBody>
      </p:sp>
      <p:pic>
        <p:nvPicPr>
          <p:cNvPr id="14" name="Picture 13" descr="A black background with green text&#10;&#10;Description automatically generated">
            <a:extLst>
              <a:ext uri="{FF2B5EF4-FFF2-40B4-BE49-F238E27FC236}">
                <a16:creationId xmlns:a16="http://schemas.microsoft.com/office/drawing/2014/main" xmlns="" id="{18AC8527-B219-6301-DA42-2468F94D9C2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0561" b="40901"/>
          <a:stretch/>
        </p:blipFill>
        <p:spPr>
          <a:xfrm>
            <a:off x="6765376" y="5298917"/>
            <a:ext cx="2650005" cy="49125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8AC4766-1C5C-AFFC-E242-8599BFFA4BCD}"/>
              </a:ext>
            </a:extLst>
          </p:cNvPr>
          <p:cNvGrpSpPr/>
          <p:nvPr/>
        </p:nvGrpSpPr>
        <p:grpSpPr>
          <a:xfrm>
            <a:off x="5744573" y="1265693"/>
            <a:ext cx="1411722" cy="1371600"/>
            <a:chOff x="8820678" y="1262853"/>
            <a:chExt cx="1411722" cy="1371600"/>
          </a:xfrm>
        </p:grpSpPr>
        <p:pic>
          <p:nvPicPr>
            <p:cNvPr id="18" name="Picture 17" descr="A green square with black background&#10;&#10;Description automatically generated">
              <a:extLst>
                <a:ext uri="{FF2B5EF4-FFF2-40B4-BE49-F238E27FC236}">
                  <a16:creationId xmlns:a16="http://schemas.microsoft.com/office/drawing/2014/main" xmlns="" id="{8D79134D-A3F7-1FC6-CEAA-18016A78D8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059" t="5546" r="4432" b="5546"/>
            <a:stretch/>
          </p:blipFill>
          <p:spPr>
            <a:xfrm>
              <a:off x="8820678" y="1262853"/>
              <a:ext cx="1411722" cy="137160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393CB34F-50AC-04F3-2EFA-5808EBE8410A}"/>
                </a:ext>
              </a:extLst>
            </p:cNvPr>
            <p:cNvSpPr txBox="1"/>
            <p:nvPr/>
          </p:nvSpPr>
          <p:spPr>
            <a:xfrm>
              <a:off x="8848527" y="1733209"/>
              <a:ext cx="1356024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E5FFE4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17,</a:t>
              </a:r>
              <a:r>
                <a:rPr kumimoji="0" lang="en-US" sz="22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E5FFE4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90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E5FFE4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 €</a:t>
              </a:r>
            </a:p>
          </p:txBody>
        </p:sp>
      </p:grpSp>
      <p:pic>
        <p:nvPicPr>
          <p:cNvPr id="5" name="Picture 2" descr="tupperware-emea-mkg-2309-9024">
            <a:extLst>
              <a:ext uri="{FF2B5EF4-FFF2-40B4-BE49-F238E27FC236}">
                <a16:creationId xmlns:a16="http://schemas.microsoft.com/office/drawing/2014/main" xmlns="" id="{9C7C0A66-C21E-BC81-ABA1-0766A7B7D3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333" t="16000" r="11500" b="9612"/>
          <a:stretch/>
        </p:blipFill>
        <p:spPr bwMode="auto">
          <a:xfrm>
            <a:off x="2783279" y="2400178"/>
            <a:ext cx="3007007" cy="289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BE-2401-TuppSocial-Banner-Business-Cover-1640x720">
            <a:extLst>
              <a:ext uri="{FF2B5EF4-FFF2-40B4-BE49-F238E27FC236}">
                <a16:creationId xmlns:a16="http://schemas.microsoft.com/office/drawing/2014/main" xmlns="" id="{45D9D772-BEDF-E38F-0CB1-22356A53E5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00" r="55035"/>
          <a:stretch/>
        </p:blipFill>
        <p:spPr bwMode="auto">
          <a:xfrm>
            <a:off x="7648224" y="1951493"/>
            <a:ext cx="2711879" cy="280194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08452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4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green rectangle with black border&#10;&#10;Description automatically generated">
            <a:extLst>
              <a:ext uri="{FF2B5EF4-FFF2-40B4-BE49-F238E27FC236}">
                <a16:creationId xmlns:a16="http://schemas.microsoft.com/office/drawing/2014/main" xmlns="" id="{03B1D263-C3AC-6977-6568-000D4DD764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21" t="8284" r="5203" b="9614"/>
          <a:stretch/>
        </p:blipFill>
        <p:spPr>
          <a:xfrm>
            <a:off x="121521" y="5201"/>
            <a:ext cx="11948957" cy="68527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arl Sans" panose="00000500000000000000" pitchFamily="50" charset="-18"/>
              <a:ea typeface="+mn-ea"/>
              <a:cs typeface="+mn-cs"/>
            </a:endParaRPr>
          </a:p>
        </p:txBody>
      </p:sp>
      <p:pic>
        <p:nvPicPr>
          <p:cNvPr id="4" name="Picture 3" descr="A white rectangle with black border&#10;&#10;Description automatically generated">
            <a:extLst>
              <a:ext uri="{FF2B5EF4-FFF2-40B4-BE49-F238E27FC236}">
                <a16:creationId xmlns:a16="http://schemas.microsoft.com/office/drawing/2014/main" xmlns="" id="{E7910534-B14A-06B5-A53B-73D78DF838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28" t="10585" r="5737" b="9951"/>
          <a:stretch/>
        </p:blipFill>
        <p:spPr>
          <a:xfrm>
            <a:off x="830390" y="488329"/>
            <a:ext cx="10531217" cy="58813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A891A7F-D238-39A8-58CE-C98748A1CBAB}"/>
              </a:ext>
            </a:extLst>
          </p:cNvPr>
          <p:cNvSpPr txBox="1"/>
          <p:nvPr/>
        </p:nvSpPr>
        <p:spPr>
          <a:xfrm>
            <a:off x="2219346" y="1471599"/>
            <a:ext cx="27732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0" i="1" u="none" strike="noStrike" kern="1200" cap="none" spc="0" normalizeH="0" baseline="0" noProof="0" dirty="0">
                <a:ln>
                  <a:noFill/>
                </a:ln>
                <a:solidFill>
                  <a:srgbClr val="003A00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t>Multi Keeper With Tray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0" i="1" u="none" strike="noStrike" kern="1200" cap="none" spc="0" normalizeH="0" baseline="0" noProof="0" dirty="0">
                <a:ln>
                  <a:noFill/>
                </a:ln>
                <a:solidFill>
                  <a:srgbClr val="003A00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t>SS244015</a:t>
            </a:r>
          </a:p>
        </p:txBody>
      </p:sp>
      <p:pic>
        <p:nvPicPr>
          <p:cNvPr id="14" name="Picture 13" descr="A black background with green text&#10;&#10;Description automatically generated">
            <a:extLst>
              <a:ext uri="{FF2B5EF4-FFF2-40B4-BE49-F238E27FC236}">
                <a16:creationId xmlns:a16="http://schemas.microsoft.com/office/drawing/2014/main" xmlns="" id="{18AC8527-B219-6301-DA42-2468F94D9C2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0561" b="40901"/>
          <a:stretch/>
        </p:blipFill>
        <p:spPr>
          <a:xfrm>
            <a:off x="6765376" y="5298917"/>
            <a:ext cx="2650005" cy="49125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8AC4766-1C5C-AFFC-E242-8599BFFA4BCD}"/>
              </a:ext>
            </a:extLst>
          </p:cNvPr>
          <p:cNvGrpSpPr/>
          <p:nvPr/>
        </p:nvGrpSpPr>
        <p:grpSpPr>
          <a:xfrm>
            <a:off x="5436178" y="1063761"/>
            <a:ext cx="1411722" cy="1371600"/>
            <a:chOff x="8820678" y="1262853"/>
            <a:chExt cx="1411722" cy="1371600"/>
          </a:xfrm>
        </p:grpSpPr>
        <p:pic>
          <p:nvPicPr>
            <p:cNvPr id="18" name="Picture 17" descr="A green square with black background&#10;&#10;Description automatically generated">
              <a:extLst>
                <a:ext uri="{FF2B5EF4-FFF2-40B4-BE49-F238E27FC236}">
                  <a16:creationId xmlns:a16="http://schemas.microsoft.com/office/drawing/2014/main" xmlns="" id="{8D79134D-A3F7-1FC6-CEAA-18016A78D8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059" t="5546" r="4432" b="5546"/>
            <a:stretch/>
          </p:blipFill>
          <p:spPr>
            <a:xfrm>
              <a:off x="8820678" y="1262853"/>
              <a:ext cx="1411722" cy="137160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393CB34F-50AC-04F3-2EFA-5808EBE8410A}"/>
                </a:ext>
              </a:extLst>
            </p:cNvPr>
            <p:cNvSpPr txBox="1"/>
            <p:nvPr/>
          </p:nvSpPr>
          <p:spPr>
            <a:xfrm>
              <a:off x="8848527" y="1733209"/>
              <a:ext cx="1356024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E5FFE4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34,</a:t>
              </a:r>
              <a:r>
                <a:rPr kumimoji="0" lang="en-US" sz="22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E5FFE4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90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E5FFE4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 €</a:t>
              </a:r>
            </a:p>
          </p:txBody>
        </p:sp>
      </p:grpSp>
      <p:pic>
        <p:nvPicPr>
          <p:cNvPr id="12290" name="Picture 2" descr="tupperware-emea-mkg-2403-19007">
            <a:extLst>
              <a:ext uri="{FF2B5EF4-FFF2-40B4-BE49-F238E27FC236}">
                <a16:creationId xmlns:a16="http://schemas.microsoft.com/office/drawing/2014/main" xmlns="" id="{B350CAAD-DA1B-E1C0-231C-7C36CE2900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66" t="27866" r="23206" b="20167"/>
          <a:stretch/>
        </p:blipFill>
        <p:spPr bwMode="auto">
          <a:xfrm>
            <a:off x="2378221" y="2633656"/>
            <a:ext cx="3717777" cy="316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tupperware-emea-mkg-2403-19003">
            <a:extLst>
              <a:ext uri="{FF2B5EF4-FFF2-40B4-BE49-F238E27FC236}">
                <a16:creationId xmlns:a16="http://schemas.microsoft.com/office/drawing/2014/main" xmlns="" id="{73BA0EB4-4BC5-DB74-306F-1B1E17BA3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771" y="1724816"/>
            <a:ext cx="2786063" cy="333660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12630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ectangular object with a black border&#10;&#10;Description automatically generated">
            <a:extLst>
              <a:ext uri="{FF2B5EF4-FFF2-40B4-BE49-F238E27FC236}">
                <a16:creationId xmlns:a16="http://schemas.microsoft.com/office/drawing/2014/main" xmlns="" id="{7DCD957D-71C3-9144-CC11-DF04ED8A14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23" t="10210" r="5635" b="10521"/>
          <a:stretch/>
        </p:blipFill>
        <p:spPr>
          <a:xfrm>
            <a:off x="44802" y="69522"/>
            <a:ext cx="12102396" cy="671895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arl Sans" panose="00000500000000000000" pitchFamily="50" charset="-18"/>
              <a:ea typeface="+mn-ea"/>
              <a:cs typeface="+mn-cs"/>
            </a:endParaRPr>
          </a:p>
        </p:txBody>
      </p:sp>
      <p:pic>
        <p:nvPicPr>
          <p:cNvPr id="2" name="Picture 1" descr="A white rectangle with black border&#10;&#10;Description automatically generated">
            <a:extLst>
              <a:ext uri="{FF2B5EF4-FFF2-40B4-BE49-F238E27FC236}">
                <a16:creationId xmlns:a16="http://schemas.microsoft.com/office/drawing/2014/main" xmlns="" id="{33E00DE5-9782-9A7D-DD5E-5217717D43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28" t="10585" r="5737" b="9951"/>
          <a:stretch/>
        </p:blipFill>
        <p:spPr>
          <a:xfrm>
            <a:off x="790867" y="488328"/>
            <a:ext cx="10531217" cy="588134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5DA779F7-3338-5C8E-C83D-21448D12953D}"/>
              </a:ext>
            </a:extLst>
          </p:cNvPr>
          <p:cNvGrpSpPr/>
          <p:nvPr/>
        </p:nvGrpSpPr>
        <p:grpSpPr>
          <a:xfrm>
            <a:off x="997132" y="2190325"/>
            <a:ext cx="1553333" cy="1387144"/>
            <a:chOff x="8384111" y="1213443"/>
            <a:chExt cx="1553333" cy="1387144"/>
          </a:xfrm>
        </p:grpSpPr>
        <p:pic>
          <p:nvPicPr>
            <p:cNvPr id="14" name="Picture 13" descr="An orange circle with white background&#10;&#10;Description automatically generated">
              <a:extLst>
                <a:ext uri="{FF2B5EF4-FFF2-40B4-BE49-F238E27FC236}">
                  <a16:creationId xmlns:a16="http://schemas.microsoft.com/office/drawing/2014/main" xmlns="" id="{368E5EF3-8554-6484-5963-71F2FEA043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ackgroundRemoval t="8687" b="93374" l="9293" r="92040">
                          <a14:foregroundMark x1="42465" y1="8727" x2="42465" y2="8727"/>
                          <a14:foregroundMark x1="9333" y1="42303" x2="9333" y2="42303"/>
                          <a14:foregroundMark x1="56485" y1="93374" x2="56485" y2="93374"/>
                          <a14:foregroundMark x1="92040" y1="49010" x2="92040" y2="490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320" t="3129" r="3885" b="4321"/>
            <a:stretch/>
          </p:blipFill>
          <p:spPr>
            <a:xfrm>
              <a:off x="8472881" y="1213443"/>
              <a:ext cx="1375795" cy="1387144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393CB34F-50AC-04F3-2EFA-5808EBE8410A}"/>
                </a:ext>
              </a:extLst>
            </p:cNvPr>
            <p:cNvSpPr txBox="1"/>
            <p:nvPr/>
          </p:nvSpPr>
          <p:spPr>
            <a:xfrm>
              <a:off x="8384111" y="1527331"/>
              <a:ext cx="1553333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sngStrike" kern="1200" cap="none" spc="0" normalizeH="0" baseline="0" noProof="0" dirty="0">
                  <a:ln>
                    <a:noFill/>
                  </a:ln>
                  <a:solidFill>
                    <a:srgbClr val="FFE4A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30,</a:t>
              </a:r>
              <a:r>
                <a:rPr kumimoji="0" lang="en-US" sz="2200" b="1" i="0" u="none" strike="sngStrike" kern="1200" cap="none" spc="0" normalizeH="0" baseline="30000" noProof="0" dirty="0">
                  <a:ln>
                    <a:noFill/>
                  </a:ln>
                  <a:solidFill>
                    <a:srgbClr val="FFE4A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80</a:t>
              </a:r>
              <a:r>
                <a:rPr kumimoji="0" lang="en-US" sz="2200" b="1" i="0" u="none" strike="sngStrike" kern="1200" cap="none" spc="0" normalizeH="0" baseline="0" noProof="0" dirty="0">
                  <a:ln>
                    <a:noFill/>
                  </a:ln>
                  <a:solidFill>
                    <a:srgbClr val="FFE4A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 €</a:t>
              </a:r>
            </a:p>
            <a:p>
              <a:pPr algn="ctr"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E4A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16,</a:t>
              </a:r>
              <a:r>
                <a:rPr kumimoji="0" lang="en-US" sz="22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E4A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90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E4A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 €</a:t>
              </a:r>
            </a:p>
          </p:txBody>
        </p:sp>
      </p:grpSp>
      <p:pic>
        <p:nvPicPr>
          <p:cNvPr id="18" name="Picture 17" descr="A black background with yellow text&#10;&#10;Description automatically generated">
            <a:extLst>
              <a:ext uri="{FF2B5EF4-FFF2-40B4-BE49-F238E27FC236}">
                <a16:creationId xmlns:a16="http://schemas.microsoft.com/office/drawing/2014/main" xmlns="" id="{19FF0BFA-ED4A-203C-B714-786D9A93B4F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43" t="41848" r="1728" b="42338"/>
          <a:stretch/>
        </p:blipFill>
        <p:spPr>
          <a:xfrm>
            <a:off x="6576943" y="5391076"/>
            <a:ext cx="2553953" cy="43088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2515968-5E4C-4725-5D95-7CC703508B63}"/>
              </a:ext>
            </a:extLst>
          </p:cNvPr>
          <p:cNvSpPr txBox="1"/>
          <p:nvPr/>
        </p:nvSpPr>
        <p:spPr>
          <a:xfrm>
            <a:off x="2387851" y="1129878"/>
            <a:ext cx="30772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1" u="none" strike="noStrike" kern="1200" cap="none" spc="0" normalizeH="0" baseline="0" noProof="0" dirty="0">
                <a:ln>
                  <a:noFill/>
                </a:ln>
                <a:solidFill>
                  <a:srgbClr val="662F00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t>Bottles Set: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1" u="none" strike="noStrike" kern="1200" cap="none" spc="0" normalizeH="0" baseline="0" noProof="0" dirty="0">
                <a:ln>
                  <a:noFill/>
                </a:ln>
                <a:solidFill>
                  <a:srgbClr val="662F00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t>A. ECO+ Bottle Gen I 750 ml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1" u="none" strike="noStrike" kern="1200" cap="none" spc="0" normalizeH="0" baseline="0" noProof="0" dirty="0">
                <a:ln>
                  <a:noFill/>
                </a:ln>
                <a:solidFill>
                  <a:srgbClr val="662F00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t>B. ECO+ Bottle Gen I 500 ml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0" i="1" u="none" strike="noStrike" kern="1200" cap="none" spc="0" normalizeH="0" baseline="0" noProof="0" dirty="0">
                <a:ln>
                  <a:noFill/>
                </a:ln>
                <a:solidFill>
                  <a:srgbClr val="662F00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t>SS244016</a:t>
            </a:r>
          </a:p>
        </p:txBody>
      </p:sp>
      <p:pic>
        <p:nvPicPr>
          <p:cNvPr id="13314" name="Picture 2" descr="tupperware-emea-mkg-2212-9057">
            <a:extLst>
              <a:ext uri="{FF2B5EF4-FFF2-40B4-BE49-F238E27FC236}">
                <a16:creationId xmlns:a16="http://schemas.microsoft.com/office/drawing/2014/main" xmlns="" id="{8C624A94-0C47-7F49-A1F8-C2EE772DA3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000" t="10000" r="38334" b="8333"/>
          <a:stretch/>
        </p:blipFill>
        <p:spPr bwMode="auto">
          <a:xfrm>
            <a:off x="2713122" y="2090028"/>
            <a:ext cx="1086393" cy="332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tupperware-emea-mkg-2308-9052">
            <a:extLst>
              <a:ext uri="{FF2B5EF4-FFF2-40B4-BE49-F238E27FC236}">
                <a16:creationId xmlns:a16="http://schemas.microsoft.com/office/drawing/2014/main" xmlns="" id="{948D361C-9439-7868-F38B-9DA9B3A23D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761" t="13000" r="36647" b="10834"/>
          <a:stretch/>
        </p:blipFill>
        <p:spPr bwMode="auto">
          <a:xfrm>
            <a:off x="3926459" y="2372408"/>
            <a:ext cx="1022995" cy="304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90848AF5-9018-43CC-725A-CDEA47594263}"/>
              </a:ext>
            </a:extLst>
          </p:cNvPr>
          <p:cNvGrpSpPr/>
          <p:nvPr/>
        </p:nvGrpSpPr>
        <p:grpSpPr>
          <a:xfrm>
            <a:off x="5229811" y="3113512"/>
            <a:ext cx="1988728" cy="2005133"/>
            <a:chOff x="8347645" y="1353167"/>
            <a:chExt cx="1988728" cy="2005133"/>
          </a:xfrm>
        </p:grpSpPr>
        <p:pic>
          <p:nvPicPr>
            <p:cNvPr id="6" name="Picture 5" descr="An orange circle with white background&#10;&#10;Description automatically generated">
              <a:extLst>
                <a:ext uri="{FF2B5EF4-FFF2-40B4-BE49-F238E27FC236}">
                  <a16:creationId xmlns:a16="http://schemas.microsoft.com/office/drawing/2014/main" xmlns="" id="{A0F484A3-D79D-A6BF-7860-5381D480E2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ackgroundRemoval t="8687" b="93374" l="9293" r="92040">
                          <a14:foregroundMark x1="42465" y1="8727" x2="42465" y2="8727"/>
                          <a14:foregroundMark x1="9333" y1="42303" x2="9333" y2="42303"/>
                          <a14:foregroundMark x1="56485" y1="93374" x2="56485" y2="93374"/>
                          <a14:foregroundMark x1="92040" y1="49010" x2="92040" y2="490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320" t="3129" r="3885" b="4321"/>
            <a:stretch/>
          </p:blipFill>
          <p:spPr>
            <a:xfrm>
              <a:off x="8347645" y="1353167"/>
              <a:ext cx="1988728" cy="200513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15482E85-0BE9-274B-D552-B968FB6CCEDC}"/>
                </a:ext>
              </a:extLst>
            </p:cNvPr>
            <p:cNvSpPr txBox="1"/>
            <p:nvPr/>
          </p:nvSpPr>
          <p:spPr>
            <a:xfrm>
              <a:off x="8441372" y="1817124"/>
              <a:ext cx="1801273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kern="1200" cap="none" spc="0" normalizeH="0" baseline="0" noProof="0" dirty="0">
                  <a:ln>
                    <a:noFill/>
                  </a:ln>
                  <a:solidFill>
                    <a:srgbClr val="FFE4A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ECO+ Bottle Gen I 500ml </a:t>
              </a:r>
              <a:r>
                <a:rPr kumimoji="0" lang="en-US" sz="1600" i="0" u="none" kern="1200" cap="none" spc="0" normalizeH="0" baseline="0" noProof="0" dirty="0">
                  <a:ln>
                    <a:noFill/>
                  </a:ln>
                  <a:solidFill>
                    <a:srgbClr val="FFE4A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is a gift in the set price!</a:t>
              </a:r>
            </a:p>
          </p:txBody>
        </p:sp>
      </p:grpSp>
      <p:pic>
        <p:nvPicPr>
          <p:cNvPr id="11" name="Graphic 10" descr="Line arrow: Clockwise curve outline">
            <a:extLst>
              <a:ext uri="{FF2B5EF4-FFF2-40B4-BE49-F238E27FC236}">
                <a16:creationId xmlns:a16="http://schemas.microsoft.com/office/drawing/2014/main" xmlns="" id="{74482943-CA3E-5B8B-5120-781FEFCE500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 rot="17559921">
            <a:off x="5050250" y="4555386"/>
            <a:ext cx="914400" cy="914400"/>
          </a:xfrm>
          <a:prstGeom prst="rect">
            <a:avLst/>
          </a:prstGeom>
        </p:spPr>
      </p:pic>
      <p:pic>
        <p:nvPicPr>
          <p:cNvPr id="13318" name="Picture 6" descr="TAC8411.eps">
            <a:extLst>
              <a:ext uri="{FF2B5EF4-FFF2-40B4-BE49-F238E27FC236}">
                <a16:creationId xmlns:a16="http://schemas.microsoft.com/office/drawing/2014/main" xmlns="" id="{ECBE23ED-C6E2-7BC4-7F13-49F7303E90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250" t="23724" r="18000" b="7188"/>
          <a:stretch/>
        </p:blipFill>
        <p:spPr bwMode="auto">
          <a:xfrm>
            <a:off x="7261817" y="2632598"/>
            <a:ext cx="2553953" cy="185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5048F2FD-9802-FB4D-7979-D1E2FB1384F4}"/>
              </a:ext>
            </a:extLst>
          </p:cNvPr>
          <p:cNvGrpSpPr/>
          <p:nvPr/>
        </p:nvGrpSpPr>
        <p:grpSpPr>
          <a:xfrm>
            <a:off x="8937280" y="1527105"/>
            <a:ext cx="1553333" cy="1387144"/>
            <a:chOff x="8384111" y="1213443"/>
            <a:chExt cx="1553333" cy="1387144"/>
          </a:xfrm>
        </p:grpSpPr>
        <p:pic>
          <p:nvPicPr>
            <p:cNvPr id="17" name="Picture 16" descr="An orange circle with white background&#10;&#10;Description automatically generated">
              <a:extLst>
                <a:ext uri="{FF2B5EF4-FFF2-40B4-BE49-F238E27FC236}">
                  <a16:creationId xmlns:a16="http://schemas.microsoft.com/office/drawing/2014/main" xmlns="" id="{4EBE1E8C-5A94-3BDF-FF25-667CE498E3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ackgroundRemoval t="8687" b="93374" l="9293" r="92040">
                          <a14:foregroundMark x1="42465" y1="8727" x2="42465" y2="8727"/>
                          <a14:foregroundMark x1="9333" y1="42303" x2="9333" y2="42303"/>
                          <a14:foregroundMark x1="56485" y1="93374" x2="56485" y2="93374"/>
                          <a14:foregroundMark x1="92040" y1="49010" x2="92040" y2="490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320" t="3129" r="3885" b="4321"/>
            <a:stretch/>
          </p:blipFill>
          <p:spPr>
            <a:xfrm>
              <a:off x="8472881" y="1213443"/>
              <a:ext cx="1375795" cy="1387144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625AFF5E-4B84-74AF-2930-FDCEC3F30315}"/>
                </a:ext>
              </a:extLst>
            </p:cNvPr>
            <p:cNvSpPr txBox="1"/>
            <p:nvPr/>
          </p:nvSpPr>
          <p:spPr>
            <a:xfrm>
              <a:off x="8384111" y="1691571"/>
              <a:ext cx="1553333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E4A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2,</a:t>
              </a:r>
              <a:r>
                <a:rPr lang="en-US" sz="2200" b="1" baseline="30000" dirty="0">
                  <a:solidFill>
                    <a:srgbClr val="FFE4AB"/>
                  </a:solidFill>
                  <a:latin typeface="Earl Sans" panose="00000500000000000000" pitchFamily="50" charset="-18"/>
                </a:rPr>
                <a:t>9</a:t>
              </a:r>
              <a:r>
                <a:rPr kumimoji="0" lang="en-US" sz="22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E4A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0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E4A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 €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8022BA-40F3-DBBA-CCFC-32BF833A1750}"/>
              </a:ext>
            </a:extLst>
          </p:cNvPr>
          <p:cNvSpPr txBox="1"/>
          <p:nvPr/>
        </p:nvSpPr>
        <p:spPr>
          <a:xfrm>
            <a:off x="6224174" y="1387577"/>
            <a:ext cx="30772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1" u="none" strike="noStrike" kern="1200" cap="none" spc="0" normalizeH="0" baseline="0" noProof="0" dirty="0" err="1">
                <a:ln>
                  <a:noFill/>
                </a:ln>
                <a:solidFill>
                  <a:srgbClr val="662F00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t>Recycline</a:t>
            </a:r>
            <a:r>
              <a:rPr kumimoji="0" lang="en-US" sz="1300" b="0" i="1" u="none" strike="noStrike" kern="1200" cap="none" spc="0" normalizeH="0" baseline="0" noProof="0" dirty="0">
                <a:ln>
                  <a:noFill/>
                </a:ln>
                <a:solidFill>
                  <a:srgbClr val="662F00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t> Bottle N Can Organizer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0" i="1" u="none" strike="noStrike" kern="1200" cap="none" spc="0" normalizeH="0" baseline="0" noProof="0" dirty="0">
                <a:ln>
                  <a:noFill/>
                </a:ln>
                <a:solidFill>
                  <a:srgbClr val="662F00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t>SS244017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C1D80C4D-3C86-FD46-4D3A-33C53B27FB87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38038" y="4346649"/>
            <a:ext cx="155257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9598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ectangular object with a black border&#10;&#10;Description automatically generated">
            <a:extLst>
              <a:ext uri="{FF2B5EF4-FFF2-40B4-BE49-F238E27FC236}">
                <a16:creationId xmlns:a16="http://schemas.microsoft.com/office/drawing/2014/main" xmlns="" id="{7DCD957D-71C3-9144-CC11-DF04ED8A14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23" t="10210" r="5635" b="10521"/>
          <a:stretch/>
        </p:blipFill>
        <p:spPr>
          <a:xfrm>
            <a:off x="44802" y="69522"/>
            <a:ext cx="12102396" cy="671895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arl Sans" panose="00000500000000000000" pitchFamily="50" charset="-18"/>
              <a:ea typeface="+mn-ea"/>
              <a:cs typeface="+mn-cs"/>
            </a:endParaRPr>
          </a:p>
        </p:txBody>
      </p:sp>
      <p:pic>
        <p:nvPicPr>
          <p:cNvPr id="2" name="Picture 1" descr="A white rectangle with black border&#10;&#10;Description automatically generated">
            <a:extLst>
              <a:ext uri="{FF2B5EF4-FFF2-40B4-BE49-F238E27FC236}">
                <a16:creationId xmlns:a16="http://schemas.microsoft.com/office/drawing/2014/main" xmlns="" id="{33E00DE5-9782-9A7D-DD5E-5217717D43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28" t="10585" r="5737" b="9951"/>
          <a:stretch/>
        </p:blipFill>
        <p:spPr>
          <a:xfrm>
            <a:off x="790867" y="488328"/>
            <a:ext cx="10531217" cy="588134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5DA779F7-3338-5C8E-C83D-21448D12953D}"/>
              </a:ext>
            </a:extLst>
          </p:cNvPr>
          <p:cNvGrpSpPr/>
          <p:nvPr/>
        </p:nvGrpSpPr>
        <p:grpSpPr>
          <a:xfrm>
            <a:off x="1596550" y="2356872"/>
            <a:ext cx="1553333" cy="1387144"/>
            <a:chOff x="8384111" y="1213443"/>
            <a:chExt cx="1553333" cy="1387144"/>
          </a:xfrm>
        </p:grpSpPr>
        <p:pic>
          <p:nvPicPr>
            <p:cNvPr id="14" name="Picture 13" descr="An orange circle with white background&#10;&#10;Description automatically generated">
              <a:extLst>
                <a:ext uri="{FF2B5EF4-FFF2-40B4-BE49-F238E27FC236}">
                  <a16:creationId xmlns:a16="http://schemas.microsoft.com/office/drawing/2014/main" xmlns="" id="{368E5EF3-8554-6484-5963-71F2FEA043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ackgroundRemoval t="8687" b="93374" l="9293" r="92040">
                          <a14:foregroundMark x1="42465" y1="8727" x2="42465" y2="8727"/>
                          <a14:foregroundMark x1="9333" y1="42303" x2="9333" y2="42303"/>
                          <a14:foregroundMark x1="56485" y1="93374" x2="56485" y2="93374"/>
                          <a14:foregroundMark x1="92040" y1="49010" x2="92040" y2="490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320" t="3129" r="3885" b="4321"/>
            <a:stretch/>
          </p:blipFill>
          <p:spPr>
            <a:xfrm>
              <a:off x="8472881" y="1213443"/>
              <a:ext cx="1375795" cy="1387144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393CB34F-50AC-04F3-2EFA-5808EBE8410A}"/>
                </a:ext>
              </a:extLst>
            </p:cNvPr>
            <p:cNvSpPr txBox="1"/>
            <p:nvPr/>
          </p:nvSpPr>
          <p:spPr>
            <a:xfrm>
              <a:off x="8384111" y="1527331"/>
              <a:ext cx="1553333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sngStrike" kern="1200" cap="none" spc="0" normalizeH="0" baseline="0" noProof="0" dirty="0">
                  <a:ln>
                    <a:noFill/>
                  </a:ln>
                  <a:solidFill>
                    <a:srgbClr val="FFE4A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11,</a:t>
              </a:r>
              <a:r>
                <a:rPr kumimoji="0" lang="en-US" sz="2200" b="1" i="0" u="none" strike="sngStrike" kern="1200" cap="none" spc="0" normalizeH="0" baseline="30000" noProof="0" dirty="0">
                  <a:ln>
                    <a:noFill/>
                  </a:ln>
                  <a:solidFill>
                    <a:srgbClr val="FFE4A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90</a:t>
              </a:r>
              <a:r>
                <a:rPr kumimoji="0" lang="en-US" sz="2200" b="1" i="0" u="none" strike="sngStrike" kern="1200" cap="none" spc="0" normalizeH="0" baseline="0" noProof="0" dirty="0">
                  <a:ln>
                    <a:noFill/>
                  </a:ln>
                  <a:solidFill>
                    <a:srgbClr val="FFE4A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 €</a:t>
              </a:r>
            </a:p>
            <a:p>
              <a:pPr algn="ctr"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E4A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7,</a:t>
              </a:r>
              <a:r>
                <a:rPr kumimoji="0" lang="en-US" sz="22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E4A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90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E4A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 €</a:t>
              </a:r>
            </a:p>
          </p:txBody>
        </p:sp>
      </p:grpSp>
      <p:pic>
        <p:nvPicPr>
          <p:cNvPr id="18" name="Picture 17" descr="A black background with yellow text&#10;&#10;Description automatically generated">
            <a:extLst>
              <a:ext uri="{FF2B5EF4-FFF2-40B4-BE49-F238E27FC236}">
                <a16:creationId xmlns:a16="http://schemas.microsoft.com/office/drawing/2014/main" xmlns="" id="{19FF0BFA-ED4A-203C-B714-786D9A93B4F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43" t="41848" r="1728" b="42338"/>
          <a:stretch/>
        </p:blipFill>
        <p:spPr>
          <a:xfrm>
            <a:off x="6282920" y="5354591"/>
            <a:ext cx="2553953" cy="43088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5048F2FD-9802-FB4D-7979-D1E2FB1384F4}"/>
              </a:ext>
            </a:extLst>
          </p:cNvPr>
          <p:cNvGrpSpPr/>
          <p:nvPr/>
        </p:nvGrpSpPr>
        <p:grpSpPr>
          <a:xfrm>
            <a:off x="2380480" y="3769087"/>
            <a:ext cx="1553333" cy="1387144"/>
            <a:chOff x="8384111" y="1213443"/>
            <a:chExt cx="1553333" cy="1387144"/>
          </a:xfrm>
        </p:grpSpPr>
        <p:pic>
          <p:nvPicPr>
            <p:cNvPr id="17" name="Picture 16" descr="An orange circle with white background&#10;&#10;Description automatically generated">
              <a:extLst>
                <a:ext uri="{FF2B5EF4-FFF2-40B4-BE49-F238E27FC236}">
                  <a16:creationId xmlns:a16="http://schemas.microsoft.com/office/drawing/2014/main" xmlns="" id="{4EBE1E8C-5A94-3BDF-FF25-667CE498E3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ackgroundRemoval t="8687" b="93374" l="9293" r="92040">
                          <a14:foregroundMark x1="42465" y1="8727" x2="42465" y2="8727"/>
                          <a14:foregroundMark x1="9333" y1="42303" x2="9333" y2="42303"/>
                          <a14:foregroundMark x1="56485" y1="93374" x2="56485" y2="93374"/>
                          <a14:foregroundMark x1="92040" y1="49010" x2="92040" y2="490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320" t="3129" r="3885" b="4321"/>
            <a:stretch/>
          </p:blipFill>
          <p:spPr>
            <a:xfrm>
              <a:off x="8472881" y="1213443"/>
              <a:ext cx="1375795" cy="1387144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625AFF5E-4B84-74AF-2930-FDCEC3F30315}"/>
                </a:ext>
              </a:extLst>
            </p:cNvPr>
            <p:cNvSpPr txBox="1"/>
            <p:nvPr/>
          </p:nvSpPr>
          <p:spPr>
            <a:xfrm>
              <a:off x="8384111" y="1691571"/>
              <a:ext cx="1553333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E4A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4,</a:t>
              </a:r>
              <a:r>
                <a:rPr lang="en-US" sz="2200" b="1" baseline="30000" dirty="0">
                  <a:solidFill>
                    <a:srgbClr val="FFE4AB"/>
                  </a:solidFill>
                  <a:latin typeface="Earl Sans" panose="00000500000000000000" pitchFamily="50" charset="-18"/>
                </a:rPr>
                <a:t>9</a:t>
              </a:r>
              <a:r>
                <a:rPr kumimoji="0" lang="en-US" sz="22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E4A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0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E4A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 €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8022BA-40F3-DBBA-CCFC-32BF833A1750}"/>
              </a:ext>
            </a:extLst>
          </p:cNvPr>
          <p:cNvSpPr txBox="1"/>
          <p:nvPr/>
        </p:nvSpPr>
        <p:spPr>
          <a:xfrm>
            <a:off x="3363247" y="1626651"/>
            <a:ext cx="20313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1" u="none" strike="noStrike" kern="1200" cap="none" spc="0" normalizeH="0" baseline="0" noProof="0" dirty="0">
                <a:ln>
                  <a:noFill/>
                </a:ln>
                <a:solidFill>
                  <a:srgbClr val="662F00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t>Oyster Twins Large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0" i="1" u="none" strike="noStrike" kern="1200" cap="none" spc="0" normalizeH="0" baseline="0" noProof="0" dirty="0">
                <a:ln>
                  <a:noFill/>
                </a:ln>
                <a:solidFill>
                  <a:srgbClr val="662F00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t>SS244018</a:t>
            </a:r>
          </a:p>
        </p:txBody>
      </p:sp>
      <p:pic>
        <p:nvPicPr>
          <p:cNvPr id="14338" name="Picture 2" descr="tupperware-emea-mkg-2402-9008">
            <a:extLst>
              <a:ext uri="{FF2B5EF4-FFF2-40B4-BE49-F238E27FC236}">
                <a16:creationId xmlns:a16="http://schemas.microsoft.com/office/drawing/2014/main" xmlns="" id="{215FD0A9-FAD7-E773-FC3C-21D366B5C2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00" t="22895" r="10796" b="25399"/>
          <a:stretch/>
        </p:blipFill>
        <p:spPr bwMode="auto">
          <a:xfrm>
            <a:off x="4038246" y="2639482"/>
            <a:ext cx="2965962" cy="19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tupperware-emea-mkg-2402-9012">
            <a:extLst>
              <a:ext uri="{FF2B5EF4-FFF2-40B4-BE49-F238E27FC236}">
                <a16:creationId xmlns:a16="http://schemas.microsoft.com/office/drawing/2014/main" xmlns="" id="{2A7EF179-750F-0153-7A45-5C6342DD14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00" b="16885"/>
          <a:stretch/>
        </p:blipFill>
        <p:spPr bwMode="auto">
          <a:xfrm>
            <a:off x="7684914" y="1728233"/>
            <a:ext cx="2303918" cy="281734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6A28EB2A-690B-6D59-C0C2-BE1A67F69EBB}"/>
              </a:ext>
            </a:extLst>
          </p:cNvPr>
          <p:cNvGrpSpPr/>
          <p:nvPr/>
        </p:nvGrpSpPr>
        <p:grpSpPr>
          <a:xfrm>
            <a:off x="6783229" y="965138"/>
            <a:ext cx="1553333" cy="1387144"/>
            <a:chOff x="8384111" y="1213443"/>
            <a:chExt cx="1553333" cy="1387144"/>
          </a:xfrm>
        </p:grpSpPr>
        <p:pic>
          <p:nvPicPr>
            <p:cNvPr id="12" name="Picture 11" descr="An orange circle with white background&#10;&#10;Description automatically generated">
              <a:extLst>
                <a:ext uri="{FF2B5EF4-FFF2-40B4-BE49-F238E27FC236}">
                  <a16:creationId xmlns:a16="http://schemas.microsoft.com/office/drawing/2014/main" xmlns="" id="{40C790BE-6EC2-0F31-3A2A-3732E0BBF0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ackgroundRemoval t="8687" b="93374" l="9293" r="92040">
                          <a14:foregroundMark x1="42465" y1="8727" x2="42465" y2="8727"/>
                          <a14:foregroundMark x1="9333" y1="42303" x2="9333" y2="42303"/>
                          <a14:foregroundMark x1="56485" y1="93374" x2="56485" y2="93374"/>
                          <a14:foregroundMark x1="92040" y1="49010" x2="92040" y2="490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320" t="3129" r="3885" b="4321"/>
            <a:stretch/>
          </p:blipFill>
          <p:spPr>
            <a:xfrm>
              <a:off x="8472881" y="1213443"/>
              <a:ext cx="1375795" cy="138714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59DF44D8-F3FF-FD7B-BA7F-81D7E724A664}"/>
                </a:ext>
              </a:extLst>
            </p:cNvPr>
            <p:cNvSpPr txBox="1"/>
            <p:nvPr/>
          </p:nvSpPr>
          <p:spPr>
            <a:xfrm>
              <a:off x="8384111" y="1522294"/>
              <a:ext cx="155333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E4A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NEW </a:t>
              </a: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FFE4A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PATTERN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E4AB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9891565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3D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nk rectangle with black border&#10;&#10;Description automatically generated">
            <a:extLst>
              <a:ext uri="{FF2B5EF4-FFF2-40B4-BE49-F238E27FC236}">
                <a16:creationId xmlns:a16="http://schemas.microsoft.com/office/drawing/2014/main" xmlns="" id="{88203679-495F-78EF-2D27-B8EC7C98D4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23" t="9286" r="5393" b="9286"/>
          <a:stretch/>
        </p:blipFill>
        <p:spPr>
          <a:xfrm>
            <a:off x="68062" y="0"/>
            <a:ext cx="12055876" cy="685680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arl Sans" panose="00000500000000000000" pitchFamily="50" charset="-18"/>
              <a:ea typeface="+mn-ea"/>
              <a:cs typeface="+mn-cs"/>
            </a:endParaRPr>
          </a:p>
        </p:txBody>
      </p:sp>
      <p:pic>
        <p:nvPicPr>
          <p:cNvPr id="5" name="Picture 4" descr="A white rectangle with black border&#10;&#10;Description automatically generated">
            <a:extLst>
              <a:ext uri="{FF2B5EF4-FFF2-40B4-BE49-F238E27FC236}">
                <a16:creationId xmlns:a16="http://schemas.microsoft.com/office/drawing/2014/main" xmlns="" id="{407CB4F8-E62D-B1F0-1F09-5130038F2A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28" t="10585" r="5737" b="9951"/>
          <a:stretch/>
        </p:blipFill>
        <p:spPr>
          <a:xfrm>
            <a:off x="825717" y="487730"/>
            <a:ext cx="10531217" cy="5881342"/>
          </a:xfrm>
          <a:prstGeom prst="rect">
            <a:avLst/>
          </a:prstGeom>
        </p:spPr>
      </p:pic>
      <p:pic>
        <p:nvPicPr>
          <p:cNvPr id="10" name="Picture 9" descr="A black background with red text&#10;&#10;Description automatically generated">
            <a:extLst>
              <a:ext uri="{FF2B5EF4-FFF2-40B4-BE49-F238E27FC236}">
                <a16:creationId xmlns:a16="http://schemas.microsoft.com/office/drawing/2014/main" xmlns="" id="{19A6D460-60BB-3BA6-B919-8F824600EA3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2136" r="2254" b="39830"/>
          <a:stretch/>
        </p:blipFill>
        <p:spPr>
          <a:xfrm>
            <a:off x="4606677" y="5526793"/>
            <a:ext cx="2969296" cy="54784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9263D53-0DFF-58E8-A421-8B3EA380FC1E}"/>
              </a:ext>
            </a:extLst>
          </p:cNvPr>
          <p:cNvGrpSpPr/>
          <p:nvPr/>
        </p:nvGrpSpPr>
        <p:grpSpPr>
          <a:xfrm>
            <a:off x="5281777" y="1035570"/>
            <a:ext cx="1553333" cy="1371600"/>
            <a:chOff x="8311586" y="1196090"/>
            <a:chExt cx="1553333" cy="1371600"/>
          </a:xfrm>
        </p:grpSpPr>
        <p:pic>
          <p:nvPicPr>
            <p:cNvPr id="12" name="Picture 11" descr="A red circle with white background&#10;&#10;Description automatically generated">
              <a:extLst>
                <a:ext uri="{FF2B5EF4-FFF2-40B4-BE49-F238E27FC236}">
                  <a16:creationId xmlns:a16="http://schemas.microsoft.com/office/drawing/2014/main" xmlns="" id="{D2C8E89C-E5D1-B877-E03F-B1546D83DC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backgroundRemoval t="8566" b="92485" l="7960" r="91879">
                          <a14:foregroundMark x1="8364" y1="42101" x2="8364" y2="42101"/>
                          <a14:foregroundMark x1="40202" y1="8566" x2="40202" y2="8566"/>
                          <a14:foregroundMark x1="91919" y1="41333" x2="91919" y2="41333"/>
                          <a14:foregroundMark x1="49576" y1="92525" x2="49576" y2="92525"/>
                          <a14:foregroundMark x1="8121" y1="33253" x2="8121" y2="33253"/>
                          <a14:foregroundMark x1="7960" y1="40000" x2="7960" y2="40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503" t="6257" r="5310" b="5798"/>
            <a:stretch/>
          </p:blipFill>
          <p:spPr>
            <a:xfrm>
              <a:off x="8384980" y="1196090"/>
              <a:ext cx="1406547" cy="137160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393CB34F-50AC-04F3-2EFA-5808EBE8410A}"/>
                </a:ext>
              </a:extLst>
            </p:cNvPr>
            <p:cNvSpPr txBox="1"/>
            <p:nvPr/>
          </p:nvSpPr>
          <p:spPr>
            <a:xfrm>
              <a:off x="8311586" y="1666446"/>
              <a:ext cx="1553333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6BCB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25,</a:t>
              </a:r>
              <a:r>
                <a:rPr kumimoji="0" lang="en-US" sz="22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6BCB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90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6BCB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 €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2515968-5E4C-4725-5D95-7CC703508B63}"/>
              </a:ext>
            </a:extLst>
          </p:cNvPr>
          <p:cNvSpPr txBox="1"/>
          <p:nvPr/>
        </p:nvSpPr>
        <p:spPr>
          <a:xfrm>
            <a:off x="2439438" y="4063229"/>
            <a:ext cx="25611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300" b="0" i="1" u="none" strike="noStrike" kern="1200" cap="none" spc="0" normalizeH="0" baseline="0" noProof="0" dirty="0">
                <a:ln>
                  <a:noFill/>
                </a:ln>
                <a:solidFill>
                  <a:srgbClr val="7D1900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t>Mastro Ph II Paring Knife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0" i="1" u="none" strike="noStrike" kern="1200" cap="none" spc="0" normalizeH="0" baseline="0" noProof="0" dirty="0">
                <a:ln>
                  <a:noFill/>
                </a:ln>
                <a:solidFill>
                  <a:srgbClr val="7D1900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t>SS244019</a:t>
            </a:r>
          </a:p>
        </p:txBody>
      </p:sp>
      <p:pic>
        <p:nvPicPr>
          <p:cNvPr id="15362" name="Picture 2" descr="tupperware-ww-st-2209-12407">
            <a:extLst>
              <a:ext uri="{FF2B5EF4-FFF2-40B4-BE49-F238E27FC236}">
                <a16:creationId xmlns:a16="http://schemas.microsoft.com/office/drawing/2014/main" xmlns="" id="{E49BEF26-5C2E-0177-AC72-5D500A8319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34" t="41000" r="8500" b="40166"/>
          <a:stretch/>
        </p:blipFill>
        <p:spPr bwMode="auto">
          <a:xfrm rot="2261308">
            <a:off x="2269610" y="2743019"/>
            <a:ext cx="4781551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tupperware-ww-st-2209-12427">
            <a:extLst>
              <a:ext uri="{FF2B5EF4-FFF2-40B4-BE49-F238E27FC236}">
                <a16:creationId xmlns:a16="http://schemas.microsoft.com/office/drawing/2014/main" xmlns="" id="{2D4A5AC5-3952-8E10-FE8D-C2BF494500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875" t="2921" r="26375"/>
          <a:stretch/>
        </p:blipFill>
        <p:spPr bwMode="auto">
          <a:xfrm>
            <a:off x="7280672" y="1721369"/>
            <a:ext cx="2757380" cy="345274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09450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ectangular object with a black border&#10;&#10;Description automatically generated">
            <a:extLst>
              <a:ext uri="{FF2B5EF4-FFF2-40B4-BE49-F238E27FC236}">
                <a16:creationId xmlns:a16="http://schemas.microsoft.com/office/drawing/2014/main" xmlns="" id="{7DCD957D-71C3-9144-CC11-DF04ED8A14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23" t="10210" r="5635" b="10521"/>
          <a:stretch/>
        </p:blipFill>
        <p:spPr>
          <a:xfrm>
            <a:off x="44802" y="69522"/>
            <a:ext cx="12102396" cy="671895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arl Sans" panose="00000500000000000000" pitchFamily="50" charset="-18"/>
              <a:ea typeface="+mn-ea"/>
              <a:cs typeface="+mn-cs"/>
            </a:endParaRPr>
          </a:p>
        </p:txBody>
      </p:sp>
      <p:pic>
        <p:nvPicPr>
          <p:cNvPr id="2" name="Picture 1" descr="A white rectangle with black border&#10;&#10;Description automatically generated">
            <a:extLst>
              <a:ext uri="{FF2B5EF4-FFF2-40B4-BE49-F238E27FC236}">
                <a16:creationId xmlns:a16="http://schemas.microsoft.com/office/drawing/2014/main" xmlns="" id="{33E00DE5-9782-9A7D-DD5E-5217717D43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28" t="10585" r="5737" b="9951"/>
          <a:stretch/>
        </p:blipFill>
        <p:spPr>
          <a:xfrm>
            <a:off x="830391" y="488326"/>
            <a:ext cx="10531217" cy="58813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A79A4D1-B30A-10B2-5B1F-BA4B5AE3C6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7525" y="718669"/>
            <a:ext cx="3816950" cy="5420662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79077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3D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nk rectangle with black border&#10;&#10;Description automatically generated">
            <a:extLst>
              <a:ext uri="{FF2B5EF4-FFF2-40B4-BE49-F238E27FC236}">
                <a16:creationId xmlns:a16="http://schemas.microsoft.com/office/drawing/2014/main" xmlns="" id="{88203679-495F-78EF-2D27-B8EC7C98D4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23" t="9286" r="5393" b="9286"/>
          <a:stretch/>
        </p:blipFill>
        <p:spPr>
          <a:xfrm>
            <a:off x="68062" y="0"/>
            <a:ext cx="12055876" cy="685680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arl Sans" panose="00000500000000000000" pitchFamily="50" charset="-18"/>
              <a:ea typeface="+mn-ea"/>
              <a:cs typeface="+mn-cs"/>
            </a:endParaRPr>
          </a:p>
        </p:txBody>
      </p:sp>
      <p:pic>
        <p:nvPicPr>
          <p:cNvPr id="5" name="Picture 4" descr="A white rectangle with black border&#10;&#10;Description automatically generated">
            <a:extLst>
              <a:ext uri="{FF2B5EF4-FFF2-40B4-BE49-F238E27FC236}">
                <a16:creationId xmlns:a16="http://schemas.microsoft.com/office/drawing/2014/main" xmlns="" id="{407CB4F8-E62D-B1F0-1F09-5130038F2A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28" t="10585" r="5737" b="9951"/>
          <a:stretch/>
        </p:blipFill>
        <p:spPr>
          <a:xfrm>
            <a:off x="825717" y="487730"/>
            <a:ext cx="10531217" cy="5881342"/>
          </a:xfrm>
          <a:prstGeom prst="rect">
            <a:avLst/>
          </a:prstGeom>
        </p:spPr>
      </p:pic>
      <p:pic>
        <p:nvPicPr>
          <p:cNvPr id="10" name="Picture 9" descr="A black background with red text&#10;&#10;Description automatically generated">
            <a:extLst>
              <a:ext uri="{FF2B5EF4-FFF2-40B4-BE49-F238E27FC236}">
                <a16:creationId xmlns:a16="http://schemas.microsoft.com/office/drawing/2014/main" xmlns="" id="{19A6D460-60BB-3BA6-B919-8F824600EA3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2136" r="2254" b="39830"/>
          <a:stretch/>
        </p:blipFill>
        <p:spPr>
          <a:xfrm>
            <a:off x="6523512" y="5207030"/>
            <a:ext cx="2875129" cy="53046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9263D53-0DFF-58E8-A421-8B3EA380FC1E}"/>
              </a:ext>
            </a:extLst>
          </p:cNvPr>
          <p:cNvGrpSpPr/>
          <p:nvPr/>
        </p:nvGrpSpPr>
        <p:grpSpPr>
          <a:xfrm>
            <a:off x="5746846" y="1002733"/>
            <a:ext cx="1553333" cy="1371600"/>
            <a:chOff x="8311586" y="1196090"/>
            <a:chExt cx="1553333" cy="1371600"/>
          </a:xfrm>
        </p:grpSpPr>
        <p:pic>
          <p:nvPicPr>
            <p:cNvPr id="12" name="Picture 11" descr="A red circle with white background&#10;&#10;Description automatically generated">
              <a:extLst>
                <a:ext uri="{FF2B5EF4-FFF2-40B4-BE49-F238E27FC236}">
                  <a16:creationId xmlns:a16="http://schemas.microsoft.com/office/drawing/2014/main" xmlns="" id="{D2C8E89C-E5D1-B877-E03F-B1546D83DC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backgroundRemoval t="8566" b="92485" l="7960" r="91879">
                          <a14:foregroundMark x1="8364" y1="42101" x2="8364" y2="42101"/>
                          <a14:foregroundMark x1="40202" y1="8566" x2="40202" y2="8566"/>
                          <a14:foregroundMark x1="91919" y1="41333" x2="91919" y2="41333"/>
                          <a14:foregroundMark x1="49576" y1="92525" x2="49576" y2="92525"/>
                          <a14:foregroundMark x1="8121" y1="33253" x2="8121" y2="33253"/>
                          <a14:foregroundMark x1="7960" y1="40000" x2="7960" y2="40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503" t="6257" r="5310" b="5798"/>
            <a:stretch/>
          </p:blipFill>
          <p:spPr>
            <a:xfrm>
              <a:off x="8384980" y="1196090"/>
              <a:ext cx="1406547" cy="137160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393CB34F-50AC-04F3-2EFA-5808EBE8410A}"/>
                </a:ext>
              </a:extLst>
            </p:cNvPr>
            <p:cNvSpPr txBox="1"/>
            <p:nvPr/>
          </p:nvSpPr>
          <p:spPr>
            <a:xfrm>
              <a:off x="8311586" y="1497169"/>
              <a:ext cx="1553333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sngStrike" kern="1200" cap="none" spc="0" normalizeH="0" baseline="0" noProof="0" dirty="0">
                  <a:ln>
                    <a:noFill/>
                  </a:ln>
                  <a:solidFill>
                    <a:srgbClr val="F6BCB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74,</a:t>
              </a:r>
              <a:r>
                <a:rPr kumimoji="0" lang="en-US" sz="2200" b="1" i="0" u="none" strike="sngStrike" kern="1200" cap="none" spc="0" normalizeH="0" baseline="30000" noProof="0" dirty="0">
                  <a:ln>
                    <a:noFill/>
                  </a:ln>
                  <a:solidFill>
                    <a:srgbClr val="F6BCB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90</a:t>
              </a:r>
              <a:r>
                <a:rPr kumimoji="0" lang="en-US" sz="2200" b="1" i="0" u="none" strike="sngStrike" kern="1200" cap="none" spc="0" normalizeH="0" baseline="0" noProof="0" dirty="0">
                  <a:ln>
                    <a:noFill/>
                  </a:ln>
                  <a:solidFill>
                    <a:srgbClr val="F6BCB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 €</a:t>
              </a:r>
            </a:p>
            <a:p>
              <a:pPr algn="ctr"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6BCB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37,</a:t>
              </a:r>
              <a:r>
                <a:rPr kumimoji="0" lang="en-US" sz="22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6BCB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50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6BCB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 €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2515968-5E4C-4725-5D95-7CC703508B63}"/>
              </a:ext>
            </a:extLst>
          </p:cNvPr>
          <p:cNvSpPr txBox="1"/>
          <p:nvPr/>
        </p:nvSpPr>
        <p:spPr>
          <a:xfrm>
            <a:off x="2593781" y="1369649"/>
            <a:ext cx="25611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0" i="1" u="none" strike="noStrike" kern="1200" cap="none" spc="0" normalizeH="0" baseline="0" noProof="0" dirty="0">
                <a:ln>
                  <a:noFill/>
                </a:ln>
                <a:solidFill>
                  <a:srgbClr val="7D1900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t>EZ Speedy 1,25 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0" i="1" u="none" strike="noStrike" kern="1200" cap="none" spc="0" normalizeH="0" baseline="0" noProof="0" dirty="0">
                <a:ln>
                  <a:noFill/>
                </a:ln>
                <a:solidFill>
                  <a:srgbClr val="7D1900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t>PP244001</a:t>
            </a:r>
          </a:p>
        </p:txBody>
      </p:sp>
      <p:pic>
        <p:nvPicPr>
          <p:cNvPr id="16386" name="Picture 2" descr="whip-n-mix-chef-2205-2074">
            <a:extLst>
              <a:ext uri="{FF2B5EF4-FFF2-40B4-BE49-F238E27FC236}">
                <a16:creationId xmlns:a16="http://schemas.microsoft.com/office/drawing/2014/main" xmlns="" id="{2096685C-FCF8-0C60-2908-854B1C1986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45" t="7334" r="18666" b="12000"/>
          <a:stretch/>
        </p:blipFill>
        <p:spPr bwMode="auto">
          <a:xfrm>
            <a:off x="2209110" y="1442311"/>
            <a:ext cx="3473970" cy="427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tupperware-emea-loop-21306-0153">
            <a:extLst>
              <a:ext uri="{FF2B5EF4-FFF2-40B4-BE49-F238E27FC236}">
                <a16:creationId xmlns:a16="http://schemas.microsoft.com/office/drawing/2014/main" xmlns="" id="{33C9E8DD-EA86-949A-F106-8351B06594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834"/>
          <a:stretch/>
        </p:blipFill>
        <p:spPr bwMode="auto">
          <a:xfrm>
            <a:off x="7724082" y="1478044"/>
            <a:ext cx="2473399" cy="341947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D45B1C4-14B9-D48B-CA52-E13444C6EFAC}"/>
              </a:ext>
            </a:extLst>
          </p:cNvPr>
          <p:cNvGrpSpPr/>
          <p:nvPr/>
        </p:nvGrpSpPr>
        <p:grpSpPr>
          <a:xfrm>
            <a:off x="6091325" y="2464842"/>
            <a:ext cx="1553333" cy="1371600"/>
            <a:chOff x="8311586" y="1196090"/>
            <a:chExt cx="1553333" cy="1371600"/>
          </a:xfrm>
        </p:grpSpPr>
        <p:pic>
          <p:nvPicPr>
            <p:cNvPr id="8" name="Picture 7" descr="A red circle with white background&#10;&#10;Description automatically generated">
              <a:extLst>
                <a:ext uri="{FF2B5EF4-FFF2-40B4-BE49-F238E27FC236}">
                  <a16:creationId xmlns:a16="http://schemas.microsoft.com/office/drawing/2014/main" xmlns="" id="{8B70761E-9608-4384-50DD-2E8D26695E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backgroundRemoval t="8566" b="92485" l="7960" r="91879">
                          <a14:foregroundMark x1="8364" y1="42101" x2="8364" y2="42101"/>
                          <a14:foregroundMark x1="40202" y1="8566" x2="40202" y2="8566"/>
                          <a14:foregroundMark x1="91919" y1="41333" x2="91919" y2="41333"/>
                          <a14:foregroundMark x1="49576" y1="92525" x2="49576" y2="92525"/>
                          <a14:foregroundMark x1="8121" y1="33253" x2="8121" y2="33253"/>
                          <a14:foregroundMark x1="7960" y1="40000" x2="7960" y2="40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503" t="6257" r="5310" b="5798"/>
            <a:stretch/>
          </p:blipFill>
          <p:spPr>
            <a:xfrm>
              <a:off x="8384980" y="1196090"/>
              <a:ext cx="1406547" cy="13716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69EE32EB-5526-BF21-9BCC-0E4C6DE52B49}"/>
                </a:ext>
              </a:extLst>
            </p:cNvPr>
            <p:cNvSpPr txBox="1"/>
            <p:nvPr/>
          </p:nvSpPr>
          <p:spPr>
            <a:xfrm>
              <a:off x="8311586" y="1497169"/>
              <a:ext cx="1553333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kern="1200" cap="none" spc="0" normalizeH="0" baseline="0" noProof="0" dirty="0">
                  <a:ln>
                    <a:noFill/>
                  </a:ln>
                  <a:solidFill>
                    <a:srgbClr val="F6BCB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SAVE</a:t>
              </a:r>
            </a:p>
            <a:p>
              <a:pPr algn="ctr"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6BCB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37,</a:t>
              </a:r>
              <a:r>
                <a:rPr lang="en-US" sz="2200" b="1" baseline="30000" dirty="0">
                  <a:solidFill>
                    <a:srgbClr val="F6BCBB"/>
                  </a:solidFill>
                  <a:latin typeface="Earl Sans" panose="00000500000000000000" pitchFamily="50" charset="-18"/>
                </a:rPr>
                <a:t>4</a:t>
              </a:r>
              <a:r>
                <a:rPr kumimoji="0" lang="en-US" sz="22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6BCB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0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6BCB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 €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8D24272-35A9-15F4-88DA-31FC39D62908}"/>
              </a:ext>
            </a:extLst>
          </p:cNvPr>
          <p:cNvGrpSpPr/>
          <p:nvPr/>
        </p:nvGrpSpPr>
        <p:grpSpPr>
          <a:xfrm>
            <a:off x="551397" y="1970487"/>
            <a:ext cx="2277388" cy="2220804"/>
            <a:chOff x="8384980" y="1196090"/>
            <a:chExt cx="2277388" cy="2220804"/>
          </a:xfrm>
        </p:grpSpPr>
        <p:pic>
          <p:nvPicPr>
            <p:cNvPr id="13" name="Picture 12" descr="A red circle with white background&#10;&#10;Description automatically generated">
              <a:extLst>
                <a:ext uri="{FF2B5EF4-FFF2-40B4-BE49-F238E27FC236}">
                  <a16:creationId xmlns:a16="http://schemas.microsoft.com/office/drawing/2014/main" xmlns="" id="{ABF22A58-292C-BD2F-AC42-C9ADE69AAD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backgroundRemoval t="8566" b="92485" l="7960" r="91879">
                          <a14:foregroundMark x1="8364" y1="42101" x2="8364" y2="42101"/>
                          <a14:foregroundMark x1="40202" y1="8566" x2="40202" y2="8566"/>
                          <a14:foregroundMark x1="91919" y1="41333" x2="91919" y2="41333"/>
                          <a14:foregroundMark x1="49576" y1="92525" x2="49576" y2="92525"/>
                          <a14:foregroundMark x1="8121" y1="33253" x2="8121" y2="33253"/>
                          <a14:foregroundMark x1="7960" y1="40000" x2="7960" y2="40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503" t="6257" r="5310" b="5798"/>
            <a:stretch/>
          </p:blipFill>
          <p:spPr>
            <a:xfrm>
              <a:off x="8384980" y="1196090"/>
              <a:ext cx="2277388" cy="2220804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E7F817ED-7D9F-2A19-8B83-A613B5DAB767}"/>
                </a:ext>
              </a:extLst>
            </p:cNvPr>
            <p:cNvSpPr txBox="1"/>
            <p:nvPr/>
          </p:nvSpPr>
          <p:spPr>
            <a:xfrm>
              <a:off x="8384980" y="1521662"/>
              <a:ext cx="2277388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kern="1200" cap="none" spc="0" normalizeH="0" baseline="0" noProof="0" dirty="0">
                  <a:ln>
                    <a:noFill/>
                  </a:ln>
                  <a:solidFill>
                    <a:srgbClr val="F6BCB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For every order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kern="1200" cap="none" spc="0" normalizeH="0" baseline="0" noProof="0" dirty="0">
                  <a:ln>
                    <a:noFill/>
                  </a:ln>
                  <a:solidFill>
                    <a:srgbClr val="F6BCB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of 50,00 € you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kern="1200" cap="none" spc="0" normalizeH="0" baseline="0" noProof="0" dirty="0">
                  <a:ln>
                    <a:noFill/>
                  </a:ln>
                  <a:solidFill>
                    <a:srgbClr val="F6BCB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can buy the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kern="1200" cap="none" spc="0" normalizeH="0" baseline="0" noProof="0" dirty="0">
                  <a:ln>
                    <a:noFill/>
                  </a:ln>
                  <a:solidFill>
                    <a:srgbClr val="F6BCB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EZ Speedy 1,25 L for 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kern="1200" cap="none" spc="0" normalizeH="0" baseline="0" noProof="0" dirty="0">
                  <a:ln>
                    <a:noFill/>
                  </a:ln>
                  <a:solidFill>
                    <a:srgbClr val="F6BCB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special price!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6BCBB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3546280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3D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nk rectangle with black border&#10;&#10;Description automatically generated">
            <a:extLst>
              <a:ext uri="{FF2B5EF4-FFF2-40B4-BE49-F238E27FC236}">
                <a16:creationId xmlns:a16="http://schemas.microsoft.com/office/drawing/2014/main" xmlns="" id="{88203679-495F-78EF-2D27-B8EC7C98D4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23" t="9286" r="5393" b="9286"/>
          <a:stretch/>
        </p:blipFill>
        <p:spPr>
          <a:xfrm>
            <a:off x="68062" y="0"/>
            <a:ext cx="12055876" cy="685680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arl Sans" panose="00000500000000000000" pitchFamily="50" charset="-18"/>
              <a:ea typeface="+mn-ea"/>
              <a:cs typeface="+mn-cs"/>
            </a:endParaRPr>
          </a:p>
        </p:txBody>
      </p:sp>
      <p:pic>
        <p:nvPicPr>
          <p:cNvPr id="5" name="Picture 4" descr="A white rectangle with black border&#10;&#10;Description automatically generated">
            <a:extLst>
              <a:ext uri="{FF2B5EF4-FFF2-40B4-BE49-F238E27FC236}">
                <a16:creationId xmlns:a16="http://schemas.microsoft.com/office/drawing/2014/main" xmlns="" id="{407CB4F8-E62D-B1F0-1F09-5130038F2A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28" t="10585" r="5737" b="9951"/>
          <a:stretch/>
        </p:blipFill>
        <p:spPr>
          <a:xfrm>
            <a:off x="825717" y="487730"/>
            <a:ext cx="10531217" cy="5881342"/>
          </a:xfrm>
          <a:prstGeom prst="rect">
            <a:avLst/>
          </a:prstGeom>
        </p:spPr>
      </p:pic>
      <p:pic>
        <p:nvPicPr>
          <p:cNvPr id="10" name="Picture 9" descr="A black background with red text&#10;&#10;Description automatically generated">
            <a:extLst>
              <a:ext uri="{FF2B5EF4-FFF2-40B4-BE49-F238E27FC236}">
                <a16:creationId xmlns:a16="http://schemas.microsoft.com/office/drawing/2014/main" xmlns="" id="{19A6D460-60BB-3BA6-B919-8F824600EA3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2136" r="2254" b="39830"/>
          <a:stretch/>
        </p:blipFill>
        <p:spPr>
          <a:xfrm>
            <a:off x="7061674" y="4765260"/>
            <a:ext cx="2875129" cy="53046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9263D53-0DFF-58E8-A421-8B3EA380FC1E}"/>
              </a:ext>
            </a:extLst>
          </p:cNvPr>
          <p:cNvGrpSpPr/>
          <p:nvPr/>
        </p:nvGrpSpPr>
        <p:grpSpPr>
          <a:xfrm>
            <a:off x="3215715" y="923049"/>
            <a:ext cx="1553333" cy="1371600"/>
            <a:chOff x="8311586" y="1196090"/>
            <a:chExt cx="1553333" cy="1371600"/>
          </a:xfrm>
        </p:grpSpPr>
        <p:pic>
          <p:nvPicPr>
            <p:cNvPr id="12" name="Picture 11" descr="A red circle with white background&#10;&#10;Description automatically generated">
              <a:extLst>
                <a:ext uri="{FF2B5EF4-FFF2-40B4-BE49-F238E27FC236}">
                  <a16:creationId xmlns:a16="http://schemas.microsoft.com/office/drawing/2014/main" xmlns="" id="{D2C8E89C-E5D1-B877-E03F-B1546D83DC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backgroundRemoval t="8566" b="92485" l="7960" r="91879">
                          <a14:foregroundMark x1="8364" y1="42101" x2="8364" y2="42101"/>
                          <a14:foregroundMark x1="40202" y1="8566" x2="40202" y2="8566"/>
                          <a14:foregroundMark x1="91919" y1="41333" x2="91919" y2="41333"/>
                          <a14:foregroundMark x1="49576" y1="92525" x2="49576" y2="92525"/>
                          <a14:foregroundMark x1="8121" y1="33253" x2="8121" y2="33253"/>
                          <a14:foregroundMark x1="7960" y1="40000" x2="7960" y2="40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503" t="6257" r="5310" b="5798"/>
            <a:stretch/>
          </p:blipFill>
          <p:spPr>
            <a:xfrm>
              <a:off x="8384980" y="1196090"/>
              <a:ext cx="1406547" cy="137160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393CB34F-50AC-04F3-2EFA-5808EBE8410A}"/>
                </a:ext>
              </a:extLst>
            </p:cNvPr>
            <p:cNvSpPr txBox="1"/>
            <p:nvPr/>
          </p:nvSpPr>
          <p:spPr>
            <a:xfrm>
              <a:off x="8311586" y="1497169"/>
              <a:ext cx="1553333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sngStrike" kern="1200" cap="none" spc="0" normalizeH="0" baseline="0" noProof="0" dirty="0">
                  <a:ln>
                    <a:noFill/>
                  </a:ln>
                  <a:solidFill>
                    <a:srgbClr val="F6BCB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18,</a:t>
              </a:r>
              <a:r>
                <a:rPr kumimoji="0" lang="en-US" sz="2200" b="1" i="0" u="none" strike="sngStrike" kern="1200" cap="none" spc="0" normalizeH="0" baseline="30000" noProof="0" dirty="0">
                  <a:ln>
                    <a:noFill/>
                  </a:ln>
                  <a:solidFill>
                    <a:srgbClr val="F6BCB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90</a:t>
              </a:r>
              <a:r>
                <a:rPr kumimoji="0" lang="en-US" sz="2200" b="1" i="0" u="none" strike="sngStrike" kern="1200" cap="none" spc="0" normalizeH="0" baseline="0" noProof="0" dirty="0">
                  <a:ln>
                    <a:noFill/>
                  </a:ln>
                  <a:solidFill>
                    <a:srgbClr val="F6BCB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 €</a:t>
              </a:r>
            </a:p>
            <a:p>
              <a:pPr algn="ctr"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6BCB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9,</a:t>
              </a:r>
              <a:r>
                <a:rPr kumimoji="0" lang="en-US" sz="22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6BCB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90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6BCB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 €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2515968-5E4C-4725-5D95-7CC703508B63}"/>
              </a:ext>
            </a:extLst>
          </p:cNvPr>
          <p:cNvSpPr txBox="1"/>
          <p:nvPr/>
        </p:nvSpPr>
        <p:spPr>
          <a:xfrm>
            <a:off x="2458225" y="2879694"/>
            <a:ext cx="25611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0" i="1" u="none" strike="noStrike" kern="1200" cap="none" spc="0" normalizeH="0" baseline="0" noProof="0" dirty="0" err="1">
                <a:ln>
                  <a:noFill/>
                </a:ln>
                <a:solidFill>
                  <a:srgbClr val="7D1900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t>Easylogics</a:t>
            </a:r>
            <a:r>
              <a:rPr kumimoji="0" lang="en-AU" sz="1300" b="0" i="1" u="none" strike="noStrike" kern="1200" cap="none" spc="0" normalizeH="0" baseline="0" noProof="0" dirty="0">
                <a:ln>
                  <a:noFill/>
                </a:ln>
                <a:solidFill>
                  <a:srgbClr val="7D1900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t> Basting Brush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0" i="1" u="none" strike="noStrike" kern="1200" cap="none" spc="0" normalizeH="0" baseline="0" noProof="0" dirty="0">
                <a:ln>
                  <a:noFill/>
                </a:ln>
                <a:solidFill>
                  <a:srgbClr val="7D1900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t>SS244020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D45B1C4-14B9-D48B-CA52-E13444C6EFAC}"/>
              </a:ext>
            </a:extLst>
          </p:cNvPr>
          <p:cNvGrpSpPr/>
          <p:nvPr/>
        </p:nvGrpSpPr>
        <p:grpSpPr>
          <a:xfrm>
            <a:off x="4786692" y="1778323"/>
            <a:ext cx="1553333" cy="1371600"/>
            <a:chOff x="8311586" y="1196090"/>
            <a:chExt cx="1553333" cy="1371600"/>
          </a:xfrm>
        </p:grpSpPr>
        <p:pic>
          <p:nvPicPr>
            <p:cNvPr id="8" name="Picture 7" descr="A red circle with white background&#10;&#10;Description automatically generated">
              <a:extLst>
                <a:ext uri="{FF2B5EF4-FFF2-40B4-BE49-F238E27FC236}">
                  <a16:creationId xmlns:a16="http://schemas.microsoft.com/office/drawing/2014/main" xmlns="" id="{8B70761E-9608-4384-50DD-2E8D26695E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backgroundRemoval t="8566" b="92485" l="7960" r="91879">
                          <a14:foregroundMark x1="8364" y1="42101" x2="8364" y2="42101"/>
                          <a14:foregroundMark x1="40202" y1="8566" x2="40202" y2="8566"/>
                          <a14:foregroundMark x1="91919" y1="41333" x2="91919" y2="41333"/>
                          <a14:foregroundMark x1="49576" y1="92525" x2="49576" y2="92525"/>
                          <a14:foregroundMark x1="8121" y1="33253" x2="8121" y2="33253"/>
                          <a14:foregroundMark x1="7960" y1="40000" x2="7960" y2="40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503" t="6257" r="5310" b="5798"/>
            <a:stretch/>
          </p:blipFill>
          <p:spPr>
            <a:xfrm>
              <a:off x="8384980" y="1196090"/>
              <a:ext cx="1406547" cy="13716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69EE32EB-5526-BF21-9BCC-0E4C6DE52B49}"/>
                </a:ext>
              </a:extLst>
            </p:cNvPr>
            <p:cNvSpPr txBox="1"/>
            <p:nvPr/>
          </p:nvSpPr>
          <p:spPr>
            <a:xfrm>
              <a:off x="8311586" y="1497169"/>
              <a:ext cx="1553333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kern="1200" cap="none" spc="0" normalizeH="0" baseline="0" noProof="0" dirty="0">
                  <a:ln>
                    <a:noFill/>
                  </a:ln>
                  <a:solidFill>
                    <a:srgbClr val="F6BCB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SAVE</a:t>
              </a:r>
            </a:p>
            <a:p>
              <a:pPr algn="ctr"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6BCB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9,</a:t>
              </a:r>
              <a:r>
                <a:rPr lang="en-US" sz="2200" b="1" baseline="30000" dirty="0">
                  <a:solidFill>
                    <a:srgbClr val="F6BCBB"/>
                  </a:solidFill>
                  <a:latin typeface="Earl Sans" panose="00000500000000000000" pitchFamily="50" charset="-18"/>
                </a:rPr>
                <a:t>0</a:t>
              </a:r>
              <a:r>
                <a:rPr kumimoji="0" lang="en-US" sz="22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6BCB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0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6BCB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 €</a:t>
              </a:r>
            </a:p>
          </p:txBody>
        </p:sp>
      </p:grpSp>
      <p:pic>
        <p:nvPicPr>
          <p:cNvPr id="17410" name="Picture 2" descr="tupperware&amp;#95;emea&amp;#95;mkg&amp;#95;2101&amp;#95;0011">
            <a:extLst>
              <a:ext uri="{FF2B5EF4-FFF2-40B4-BE49-F238E27FC236}">
                <a16:creationId xmlns:a16="http://schemas.microsoft.com/office/drawing/2014/main" xmlns="" id="{58B55409-2608-6386-B74B-955D47C180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0557" b="27422"/>
          <a:stretch/>
        </p:blipFill>
        <p:spPr bwMode="auto">
          <a:xfrm>
            <a:off x="2240707" y="3689201"/>
            <a:ext cx="5715000" cy="1829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tupperware-ww-st-2405-13085-1200x1200-with&amp;#32;logo">
            <a:extLst>
              <a:ext uri="{FF2B5EF4-FFF2-40B4-BE49-F238E27FC236}">
                <a16:creationId xmlns:a16="http://schemas.microsoft.com/office/drawing/2014/main" xmlns="" id="{B264E8E5-7A64-E630-0524-74EDF235F9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08" t="50375" r="23686" b="8333"/>
          <a:stretch/>
        </p:blipFill>
        <p:spPr bwMode="auto">
          <a:xfrm>
            <a:off x="6718853" y="1174327"/>
            <a:ext cx="3560772" cy="235984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047014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3D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nk rectangle with black border&#10;&#10;Description automatically generated">
            <a:extLst>
              <a:ext uri="{FF2B5EF4-FFF2-40B4-BE49-F238E27FC236}">
                <a16:creationId xmlns:a16="http://schemas.microsoft.com/office/drawing/2014/main" xmlns="" id="{88203679-495F-78EF-2D27-B8EC7C98D4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23" t="9286" r="5393" b="9286"/>
          <a:stretch/>
        </p:blipFill>
        <p:spPr>
          <a:xfrm>
            <a:off x="68062" y="0"/>
            <a:ext cx="12055876" cy="685680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arl Sans" panose="00000500000000000000" pitchFamily="50" charset="-18"/>
              <a:ea typeface="+mn-ea"/>
              <a:cs typeface="+mn-cs"/>
            </a:endParaRPr>
          </a:p>
        </p:txBody>
      </p:sp>
      <p:pic>
        <p:nvPicPr>
          <p:cNvPr id="5" name="Picture 4" descr="A white rectangle with black border&#10;&#10;Description automatically generated">
            <a:extLst>
              <a:ext uri="{FF2B5EF4-FFF2-40B4-BE49-F238E27FC236}">
                <a16:creationId xmlns:a16="http://schemas.microsoft.com/office/drawing/2014/main" xmlns="" id="{407CB4F8-E62D-B1F0-1F09-5130038F2A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28" t="10585" r="5737" b="9951"/>
          <a:stretch/>
        </p:blipFill>
        <p:spPr>
          <a:xfrm>
            <a:off x="825717" y="487730"/>
            <a:ext cx="10531217" cy="5881342"/>
          </a:xfrm>
          <a:prstGeom prst="rect">
            <a:avLst/>
          </a:prstGeom>
        </p:spPr>
      </p:pic>
      <p:pic>
        <p:nvPicPr>
          <p:cNvPr id="10" name="Picture 9" descr="A black background with red text&#10;&#10;Description automatically generated">
            <a:extLst>
              <a:ext uri="{FF2B5EF4-FFF2-40B4-BE49-F238E27FC236}">
                <a16:creationId xmlns:a16="http://schemas.microsoft.com/office/drawing/2014/main" xmlns="" id="{19A6D460-60BB-3BA6-B919-8F824600EA3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2136" r="2254" b="39830"/>
          <a:stretch/>
        </p:blipFill>
        <p:spPr>
          <a:xfrm>
            <a:off x="4653760" y="5482157"/>
            <a:ext cx="2875129" cy="53046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9263D53-0DFF-58E8-A421-8B3EA380FC1E}"/>
              </a:ext>
            </a:extLst>
          </p:cNvPr>
          <p:cNvGrpSpPr/>
          <p:nvPr/>
        </p:nvGrpSpPr>
        <p:grpSpPr>
          <a:xfrm>
            <a:off x="3671280" y="707102"/>
            <a:ext cx="1553333" cy="1371600"/>
            <a:chOff x="8311586" y="1196090"/>
            <a:chExt cx="1553333" cy="1371600"/>
          </a:xfrm>
        </p:grpSpPr>
        <p:pic>
          <p:nvPicPr>
            <p:cNvPr id="12" name="Picture 11" descr="A red circle with white background&#10;&#10;Description automatically generated">
              <a:extLst>
                <a:ext uri="{FF2B5EF4-FFF2-40B4-BE49-F238E27FC236}">
                  <a16:creationId xmlns:a16="http://schemas.microsoft.com/office/drawing/2014/main" xmlns="" id="{D2C8E89C-E5D1-B877-E03F-B1546D83DC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backgroundRemoval t="8566" b="92485" l="7960" r="91879">
                          <a14:foregroundMark x1="8364" y1="42101" x2="8364" y2="42101"/>
                          <a14:foregroundMark x1="40202" y1="8566" x2="40202" y2="8566"/>
                          <a14:foregroundMark x1="91919" y1="41333" x2="91919" y2="41333"/>
                          <a14:foregroundMark x1="49576" y1="92525" x2="49576" y2="92525"/>
                          <a14:foregroundMark x1="8121" y1="33253" x2="8121" y2="33253"/>
                          <a14:foregroundMark x1="7960" y1="40000" x2="7960" y2="40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503" t="6257" r="5310" b="5798"/>
            <a:stretch/>
          </p:blipFill>
          <p:spPr>
            <a:xfrm>
              <a:off x="8384980" y="1196090"/>
              <a:ext cx="1406547" cy="137160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393CB34F-50AC-04F3-2EFA-5808EBE8410A}"/>
                </a:ext>
              </a:extLst>
            </p:cNvPr>
            <p:cNvSpPr txBox="1"/>
            <p:nvPr/>
          </p:nvSpPr>
          <p:spPr>
            <a:xfrm>
              <a:off x="8311586" y="1497169"/>
              <a:ext cx="1553333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sngStrike" kern="1200" cap="none" spc="0" normalizeH="0" baseline="0" noProof="0" dirty="0">
                  <a:ln>
                    <a:noFill/>
                  </a:ln>
                  <a:solidFill>
                    <a:srgbClr val="F6BCB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62,</a:t>
              </a:r>
              <a:r>
                <a:rPr kumimoji="0" lang="en-US" sz="2200" b="1" i="0" u="none" strike="sngStrike" kern="1200" cap="none" spc="0" normalizeH="0" baseline="30000" noProof="0" dirty="0">
                  <a:ln>
                    <a:noFill/>
                  </a:ln>
                  <a:solidFill>
                    <a:srgbClr val="F6BCB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90</a:t>
              </a:r>
              <a:r>
                <a:rPr kumimoji="0" lang="en-US" sz="2200" b="1" i="0" u="none" strike="sngStrike" kern="1200" cap="none" spc="0" normalizeH="0" baseline="0" noProof="0" dirty="0">
                  <a:ln>
                    <a:noFill/>
                  </a:ln>
                  <a:solidFill>
                    <a:srgbClr val="F6BCB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 €</a:t>
              </a:r>
            </a:p>
            <a:p>
              <a:pPr algn="ctr"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6BCB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39,</a:t>
              </a:r>
              <a:r>
                <a:rPr kumimoji="0" lang="en-US" sz="22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6BCB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90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6BCB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 €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2515968-5E4C-4725-5D95-7CC703508B63}"/>
              </a:ext>
            </a:extLst>
          </p:cNvPr>
          <p:cNvSpPr txBox="1"/>
          <p:nvPr/>
        </p:nvSpPr>
        <p:spPr>
          <a:xfrm>
            <a:off x="1730149" y="2111982"/>
            <a:ext cx="25611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0" i="1" u="none" strike="noStrike" kern="1200" cap="none" spc="0" normalizeH="0" baseline="0" noProof="0" dirty="0">
                <a:ln>
                  <a:noFill/>
                </a:ln>
                <a:solidFill>
                  <a:srgbClr val="7D1900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t>Collapsible Cake Taker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0" i="1" u="none" strike="noStrike" kern="1200" cap="none" spc="0" normalizeH="0" baseline="0" noProof="0" dirty="0">
                <a:ln>
                  <a:noFill/>
                </a:ln>
                <a:solidFill>
                  <a:srgbClr val="7D1900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t>SS244021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D45B1C4-14B9-D48B-CA52-E13444C6EFAC}"/>
              </a:ext>
            </a:extLst>
          </p:cNvPr>
          <p:cNvGrpSpPr/>
          <p:nvPr/>
        </p:nvGrpSpPr>
        <p:grpSpPr>
          <a:xfrm>
            <a:off x="4786692" y="1778323"/>
            <a:ext cx="1553333" cy="1371600"/>
            <a:chOff x="8311586" y="1196090"/>
            <a:chExt cx="1553333" cy="1371600"/>
          </a:xfrm>
        </p:grpSpPr>
        <p:pic>
          <p:nvPicPr>
            <p:cNvPr id="8" name="Picture 7" descr="A red circle with white background&#10;&#10;Description automatically generated">
              <a:extLst>
                <a:ext uri="{FF2B5EF4-FFF2-40B4-BE49-F238E27FC236}">
                  <a16:creationId xmlns:a16="http://schemas.microsoft.com/office/drawing/2014/main" xmlns="" id="{8B70761E-9608-4384-50DD-2E8D26695E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backgroundRemoval t="8566" b="92485" l="7960" r="91879">
                          <a14:foregroundMark x1="8364" y1="42101" x2="8364" y2="42101"/>
                          <a14:foregroundMark x1="40202" y1="8566" x2="40202" y2="8566"/>
                          <a14:foregroundMark x1="91919" y1="41333" x2="91919" y2="41333"/>
                          <a14:foregroundMark x1="49576" y1="92525" x2="49576" y2="92525"/>
                          <a14:foregroundMark x1="8121" y1="33253" x2="8121" y2="33253"/>
                          <a14:foregroundMark x1="7960" y1="40000" x2="7960" y2="40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503" t="6257" r="5310" b="5798"/>
            <a:stretch/>
          </p:blipFill>
          <p:spPr>
            <a:xfrm>
              <a:off x="8384980" y="1196090"/>
              <a:ext cx="1406547" cy="13716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69EE32EB-5526-BF21-9BCC-0E4C6DE52B49}"/>
                </a:ext>
              </a:extLst>
            </p:cNvPr>
            <p:cNvSpPr txBox="1"/>
            <p:nvPr/>
          </p:nvSpPr>
          <p:spPr>
            <a:xfrm>
              <a:off x="8311586" y="1497169"/>
              <a:ext cx="1553333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kern="1200" cap="none" spc="0" normalizeH="0" baseline="0" noProof="0" dirty="0">
                  <a:ln>
                    <a:noFill/>
                  </a:ln>
                  <a:solidFill>
                    <a:srgbClr val="F6BCB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SAVE</a:t>
              </a:r>
            </a:p>
            <a:p>
              <a:pPr algn="ctr"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6BCB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23,</a:t>
              </a:r>
              <a:r>
                <a:rPr lang="en-US" sz="2200" b="1" baseline="30000" dirty="0">
                  <a:solidFill>
                    <a:srgbClr val="F6BCBB"/>
                  </a:solidFill>
                  <a:latin typeface="Earl Sans" panose="00000500000000000000" pitchFamily="50" charset="-18"/>
                </a:rPr>
                <a:t>0</a:t>
              </a:r>
              <a:r>
                <a:rPr kumimoji="0" lang="en-US" sz="22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6BCB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0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6BCB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 €</a:t>
              </a:r>
            </a:p>
          </p:txBody>
        </p:sp>
      </p:grpSp>
      <p:pic>
        <p:nvPicPr>
          <p:cNvPr id="18436" name="Picture 4" descr="tupperware-emea-loop-2301-0015">
            <a:extLst>
              <a:ext uri="{FF2B5EF4-FFF2-40B4-BE49-F238E27FC236}">
                <a16:creationId xmlns:a16="http://schemas.microsoft.com/office/drawing/2014/main" xmlns="" id="{C4AD47AB-FA65-225F-A83A-8552A7B4CC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883"/>
          <a:stretch/>
        </p:blipFill>
        <p:spPr bwMode="auto">
          <a:xfrm>
            <a:off x="6651851" y="1003457"/>
            <a:ext cx="3810000" cy="429293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TAD0585A.eps">
            <a:extLst>
              <a:ext uri="{FF2B5EF4-FFF2-40B4-BE49-F238E27FC236}">
                <a16:creationId xmlns:a16="http://schemas.microsoft.com/office/drawing/2014/main" xmlns="" id="{32E24E28-AB6E-EBA3-FF22-B6DAB449ED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74" t="37333" r="8940" b="6477"/>
          <a:stretch/>
        </p:blipFill>
        <p:spPr bwMode="auto">
          <a:xfrm>
            <a:off x="2639895" y="3100514"/>
            <a:ext cx="2652458" cy="238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413052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C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yellow rectangle with black border&#10;&#10;Description automatically generated">
            <a:extLst>
              <a:ext uri="{FF2B5EF4-FFF2-40B4-BE49-F238E27FC236}">
                <a16:creationId xmlns:a16="http://schemas.microsoft.com/office/drawing/2014/main" xmlns="" id="{33F353D5-E954-CD3C-07F5-59C2FA8963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08" t="9721" r="5716" b="9723"/>
          <a:stretch/>
        </p:blipFill>
        <p:spPr>
          <a:xfrm>
            <a:off x="88483" y="64359"/>
            <a:ext cx="12015034" cy="682191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arl Sans" panose="00000500000000000000" pitchFamily="50" charset="-18"/>
              <a:ea typeface="+mn-ea"/>
              <a:cs typeface="+mn-cs"/>
            </a:endParaRPr>
          </a:p>
        </p:txBody>
      </p:sp>
      <p:pic>
        <p:nvPicPr>
          <p:cNvPr id="2" name="Picture 1" descr="A white rectangle with black border&#10;&#10;Description automatically generated">
            <a:extLst>
              <a:ext uri="{FF2B5EF4-FFF2-40B4-BE49-F238E27FC236}">
                <a16:creationId xmlns:a16="http://schemas.microsoft.com/office/drawing/2014/main" xmlns="" id="{D083F4BC-4EA3-240C-3FCA-0767EF39A2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28" t="10585" r="5737" b="9951"/>
          <a:stretch/>
        </p:blipFill>
        <p:spPr>
          <a:xfrm>
            <a:off x="830391" y="488329"/>
            <a:ext cx="10531217" cy="5881342"/>
          </a:xfrm>
          <a:prstGeom prst="rect">
            <a:avLst/>
          </a:prstGeom>
        </p:spPr>
      </p:pic>
      <p:pic>
        <p:nvPicPr>
          <p:cNvPr id="20" name="Picture 19" descr="A black background with yellow text&#10;&#10;Description automatically generated">
            <a:extLst>
              <a:ext uri="{FF2B5EF4-FFF2-40B4-BE49-F238E27FC236}">
                <a16:creationId xmlns:a16="http://schemas.microsoft.com/office/drawing/2014/main" xmlns="" id="{4E7DB973-2ACD-9FB4-2521-22AE98CEBF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73" t="41766" r="2466" b="41556"/>
          <a:stretch/>
        </p:blipFill>
        <p:spPr>
          <a:xfrm>
            <a:off x="4525868" y="5454687"/>
            <a:ext cx="3140261" cy="56221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74042769-B990-63F0-CE67-23A977E7EED3}"/>
              </a:ext>
            </a:extLst>
          </p:cNvPr>
          <p:cNvGrpSpPr/>
          <p:nvPr/>
        </p:nvGrpSpPr>
        <p:grpSpPr>
          <a:xfrm>
            <a:off x="5257800" y="1385931"/>
            <a:ext cx="1553333" cy="1371600"/>
            <a:chOff x="8668630" y="1208013"/>
            <a:chExt cx="1553333" cy="1371600"/>
          </a:xfrm>
        </p:grpSpPr>
        <p:pic>
          <p:nvPicPr>
            <p:cNvPr id="23" name="Picture 22" descr="A yellow circle with black background&#10;&#10;Description automatically generated">
              <a:extLst>
                <a:ext uri="{FF2B5EF4-FFF2-40B4-BE49-F238E27FC236}">
                  <a16:creationId xmlns:a16="http://schemas.microsoft.com/office/drawing/2014/main" xmlns="" id="{E676E1B3-49FD-AA04-27D7-641921A259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810" t="4405" r="5287" b="5013"/>
            <a:stretch/>
          </p:blipFill>
          <p:spPr>
            <a:xfrm>
              <a:off x="8791662" y="1208013"/>
              <a:ext cx="1346200" cy="137160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723272FE-80ED-85C0-1160-D70656F57F73}"/>
                </a:ext>
              </a:extLst>
            </p:cNvPr>
            <p:cNvSpPr txBox="1"/>
            <p:nvPr/>
          </p:nvSpPr>
          <p:spPr>
            <a:xfrm>
              <a:off x="8668630" y="1674820"/>
              <a:ext cx="1553333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3B8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19,</a:t>
              </a:r>
              <a:r>
                <a:rPr kumimoji="0" lang="en-US" sz="22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F3B8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90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3B8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 €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A891A7F-D238-39A8-58CE-C98748A1CBAB}"/>
              </a:ext>
            </a:extLst>
          </p:cNvPr>
          <p:cNvSpPr txBox="1"/>
          <p:nvPr/>
        </p:nvSpPr>
        <p:spPr>
          <a:xfrm>
            <a:off x="2136749" y="1674820"/>
            <a:ext cx="312105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1" u="none" strike="noStrike" kern="1200" cap="none" spc="0" normalizeH="0" baseline="0" noProof="0" dirty="0" err="1">
                <a:ln>
                  <a:noFill/>
                </a:ln>
                <a:solidFill>
                  <a:srgbClr val="613400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t>Premiaglass</a:t>
            </a:r>
            <a:r>
              <a:rPr kumimoji="0" lang="en-US" sz="1300" b="0" i="1" u="none" strike="noStrike" kern="1200" cap="none" spc="0" normalizeH="0" baseline="0" noProof="0" dirty="0">
                <a:ln>
                  <a:noFill/>
                </a:ln>
                <a:solidFill>
                  <a:srgbClr val="613400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t> Plain </a:t>
            </a:r>
            <a:r>
              <a:rPr kumimoji="0" lang="en-US" sz="1300" b="0" i="1" u="none" strike="noStrike" kern="1200" cap="none" spc="0" normalizeH="0" baseline="0" noProof="0" dirty="0" err="1">
                <a:ln>
                  <a:noFill/>
                </a:ln>
                <a:solidFill>
                  <a:srgbClr val="613400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t>Sqare</a:t>
            </a:r>
            <a:r>
              <a:rPr kumimoji="0" lang="en-US" sz="1300" b="0" i="1" u="none" strike="noStrike" kern="1200" cap="none" spc="0" normalizeH="0" baseline="0" noProof="0" dirty="0">
                <a:ln>
                  <a:noFill/>
                </a:ln>
                <a:solidFill>
                  <a:srgbClr val="613400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t> Tray 1,9 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0" i="1" u="none" strike="noStrike" kern="1200" cap="none" spc="0" normalizeH="0" baseline="0" noProof="0" dirty="0">
                <a:ln>
                  <a:noFill/>
                </a:ln>
                <a:solidFill>
                  <a:srgbClr val="613400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t>SS244022</a:t>
            </a:r>
          </a:p>
        </p:txBody>
      </p:sp>
      <p:pic>
        <p:nvPicPr>
          <p:cNvPr id="19458" name="Picture 2" descr="tupperware-ww-st-2110-2068">
            <a:extLst>
              <a:ext uri="{FF2B5EF4-FFF2-40B4-BE49-F238E27FC236}">
                <a16:creationId xmlns:a16="http://schemas.microsoft.com/office/drawing/2014/main" xmlns="" id="{5D397DCB-64AE-B3ED-72CC-29773AD925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333" t="29833" r="13131" b="24833"/>
          <a:stretch/>
        </p:blipFill>
        <p:spPr bwMode="auto">
          <a:xfrm>
            <a:off x="2226286" y="2757531"/>
            <a:ext cx="3827646" cy="242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TW&amp;#95;FR&amp;#95;Post&amp;#95;08">
            <a:extLst>
              <a:ext uri="{FF2B5EF4-FFF2-40B4-BE49-F238E27FC236}">
                <a16:creationId xmlns:a16="http://schemas.microsoft.com/office/drawing/2014/main" xmlns="" id="{BEA18944-2A88-0C06-3775-D84D9DC611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0" t="9119" r="2667" b="2499"/>
          <a:stretch/>
        </p:blipFill>
        <p:spPr bwMode="auto">
          <a:xfrm>
            <a:off x="6946847" y="1541521"/>
            <a:ext cx="3940276" cy="361498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454530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C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yellow rectangle with black border&#10;&#10;Description automatically generated">
            <a:extLst>
              <a:ext uri="{FF2B5EF4-FFF2-40B4-BE49-F238E27FC236}">
                <a16:creationId xmlns:a16="http://schemas.microsoft.com/office/drawing/2014/main" xmlns="" id="{33F353D5-E954-CD3C-07F5-59C2FA8963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08" t="9721" r="5716" b="9723"/>
          <a:stretch/>
        </p:blipFill>
        <p:spPr>
          <a:xfrm>
            <a:off x="88483" y="64359"/>
            <a:ext cx="12015034" cy="682191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arl Sans" panose="00000500000000000000" pitchFamily="50" charset="-18"/>
              <a:ea typeface="+mn-ea"/>
              <a:cs typeface="+mn-cs"/>
            </a:endParaRPr>
          </a:p>
        </p:txBody>
      </p:sp>
      <p:pic>
        <p:nvPicPr>
          <p:cNvPr id="2" name="Picture 1" descr="A white rectangle with black border&#10;&#10;Description automatically generated">
            <a:extLst>
              <a:ext uri="{FF2B5EF4-FFF2-40B4-BE49-F238E27FC236}">
                <a16:creationId xmlns:a16="http://schemas.microsoft.com/office/drawing/2014/main" xmlns="" id="{D083F4BC-4EA3-240C-3FCA-0767EF39A2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28" t="10585" r="5737" b="9951"/>
          <a:stretch/>
        </p:blipFill>
        <p:spPr>
          <a:xfrm>
            <a:off x="830391" y="488329"/>
            <a:ext cx="10531217" cy="5881342"/>
          </a:xfrm>
          <a:prstGeom prst="rect">
            <a:avLst/>
          </a:prstGeom>
        </p:spPr>
      </p:pic>
      <p:pic>
        <p:nvPicPr>
          <p:cNvPr id="20" name="Picture 19" descr="A black background with yellow text&#10;&#10;Description automatically generated">
            <a:extLst>
              <a:ext uri="{FF2B5EF4-FFF2-40B4-BE49-F238E27FC236}">
                <a16:creationId xmlns:a16="http://schemas.microsoft.com/office/drawing/2014/main" xmlns="" id="{4E7DB973-2ACD-9FB4-2521-22AE98CEBF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73" t="41766" r="2466" b="41556"/>
          <a:stretch/>
        </p:blipFill>
        <p:spPr>
          <a:xfrm>
            <a:off x="5505998" y="5454687"/>
            <a:ext cx="3140261" cy="56221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74042769-B990-63F0-CE67-23A977E7EED3}"/>
              </a:ext>
            </a:extLst>
          </p:cNvPr>
          <p:cNvGrpSpPr/>
          <p:nvPr/>
        </p:nvGrpSpPr>
        <p:grpSpPr>
          <a:xfrm>
            <a:off x="5051073" y="1232614"/>
            <a:ext cx="1553333" cy="1371600"/>
            <a:chOff x="8668630" y="1208013"/>
            <a:chExt cx="1553333" cy="1371600"/>
          </a:xfrm>
        </p:grpSpPr>
        <p:pic>
          <p:nvPicPr>
            <p:cNvPr id="23" name="Picture 22" descr="A yellow circle with black background&#10;&#10;Description automatically generated">
              <a:extLst>
                <a:ext uri="{FF2B5EF4-FFF2-40B4-BE49-F238E27FC236}">
                  <a16:creationId xmlns:a16="http://schemas.microsoft.com/office/drawing/2014/main" xmlns="" id="{E676E1B3-49FD-AA04-27D7-641921A259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810" t="4405" r="5287" b="5013"/>
            <a:stretch/>
          </p:blipFill>
          <p:spPr>
            <a:xfrm>
              <a:off x="8791662" y="1208013"/>
              <a:ext cx="1346200" cy="137160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723272FE-80ED-85C0-1160-D70656F57F73}"/>
                </a:ext>
              </a:extLst>
            </p:cNvPr>
            <p:cNvSpPr txBox="1"/>
            <p:nvPr/>
          </p:nvSpPr>
          <p:spPr>
            <a:xfrm>
              <a:off x="8668630" y="1674820"/>
              <a:ext cx="1553333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3B8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145,</a:t>
              </a:r>
              <a:r>
                <a:rPr lang="en-US" sz="2200" b="1" baseline="30000" dirty="0">
                  <a:solidFill>
                    <a:srgbClr val="FFF3B8"/>
                  </a:solidFill>
                  <a:latin typeface="Earl Sans" panose="00000500000000000000" pitchFamily="50" charset="-18"/>
                </a:rPr>
                <a:t>9</a:t>
              </a:r>
              <a:r>
                <a:rPr kumimoji="0" lang="en-US" sz="22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F3B8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0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3B8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 €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A891A7F-D238-39A8-58CE-C98748A1CBAB}"/>
              </a:ext>
            </a:extLst>
          </p:cNvPr>
          <p:cNvSpPr txBox="1"/>
          <p:nvPr/>
        </p:nvSpPr>
        <p:spPr>
          <a:xfrm>
            <a:off x="2783850" y="1483678"/>
            <a:ext cx="13462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1" u="none" strike="noStrike" kern="1200" cap="none" spc="0" normalizeH="0" baseline="0" noProof="0" dirty="0">
                <a:ln>
                  <a:noFill/>
                </a:ln>
                <a:solidFill>
                  <a:srgbClr val="613400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t>Air Fryer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0" i="1" u="none" strike="noStrike" kern="1200" cap="none" spc="0" normalizeH="0" baseline="0" noProof="0" dirty="0">
                <a:ln>
                  <a:noFill/>
                </a:ln>
                <a:solidFill>
                  <a:srgbClr val="613400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t>SS244023</a:t>
            </a:r>
          </a:p>
        </p:txBody>
      </p:sp>
      <p:pic>
        <p:nvPicPr>
          <p:cNvPr id="20482" name="Picture 2" descr="tupperware-emea-mkg-&amp;#32;2207-12100">
            <a:extLst>
              <a:ext uri="{FF2B5EF4-FFF2-40B4-BE49-F238E27FC236}">
                <a16:creationId xmlns:a16="http://schemas.microsoft.com/office/drawing/2014/main" xmlns="" id="{0AEC3D85-D88B-309A-C2B7-559FA4438D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166" t="12167" r="17667" b="11167"/>
          <a:stretch/>
        </p:blipFill>
        <p:spPr bwMode="auto">
          <a:xfrm>
            <a:off x="2594595" y="2142133"/>
            <a:ext cx="2686049" cy="331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tupperware-ww-st-2209-12346">
            <a:extLst>
              <a:ext uri="{FF2B5EF4-FFF2-40B4-BE49-F238E27FC236}">
                <a16:creationId xmlns:a16="http://schemas.microsoft.com/office/drawing/2014/main" xmlns="" id="{EECB4216-9BE4-08FE-AC10-FBA8DFA28A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750" t="10377" r="20250" b="10549"/>
          <a:stretch/>
        </p:blipFill>
        <p:spPr bwMode="auto">
          <a:xfrm>
            <a:off x="6811133" y="1914741"/>
            <a:ext cx="3678893" cy="302851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461251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C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yellow rectangle with black border&#10;&#10;Description automatically generated">
            <a:extLst>
              <a:ext uri="{FF2B5EF4-FFF2-40B4-BE49-F238E27FC236}">
                <a16:creationId xmlns:a16="http://schemas.microsoft.com/office/drawing/2014/main" xmlns="" id="{33F353D5-E954-CD3C-07F5-59C2FA8963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08" t="9721" r="5716" b="9723"/>
          <a:stretch/>
        </p:blipFill>
        <p:spPr>
          <a:xfrm>
            <a:off x="88483" y="64359"/>
            <a:ext cx="12015034" cy="682191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arl Sans" panose="00000500000000000000" pitchFamily="50" charset="-18"/>
              <a:ea typeface="+mn-ea"/>
              <a:cs typeface="+mn-cs"/>
            </a:endParaRPr>
          </a:p>
        </p:txBody>
      </p:sp>
      <p:pic>
        <p:nvPicPr>
          <p:cNvPr id="2" name="Picture 1" descr="A white rectangle with black border&#10;&#10;Description automatically generated">
            <a:extLst>
              <a:ext uri="{FF2B5EF4-FFF2-40B4-BE49-F238E27FC236}">
                <a16:creationId xmlns:a16="http://schemas.microsoft.com/office/drawing/2014/main" xmlns="" id="{D083F4BC-4EA3-240C-3FCA-0767EF39A2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28" t="10585" r="5737" b="9951"/>
          <a:stretch/>
        </p:blipFill>
        <p:spPr>
          <a:xfrm>
            <a:off x="830391" y="488329"/>
            <a:ext cx="10531217" cy="5881342"/>
          </a:xfrm>
          <a:prstGeom prst="rect">
            <a:avLst/>
          </a:prstGeom>
        </p:spPr>
      </p:pic>
      <p:pic>
        <p:nvPicPr>
          <p:cNvPr id="20" name="Picture 19" descr="A black background with yellow text&#10;&#10;Description automatically generated">
            <a:extLst>
              <a:ext uri="{FF2B5EF4-FFF2-40B4-BE49-F238E27FC236}">
                <a16:creationId xmlns:a16="http://schemas.microsoft.com/office/drawing/2014/main" xmlns="" id="{4E7DB973-2ACD-9FB4-2521-22AE98CEBF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73" t="41766" r="2466" b="41556"/>
          <a:stretch/>
        </p:blipFill>
        <p:spPr>
          <a:xfrm>
            <a:off x="5505998" y="5454687"/>
            <a:ext cx="3140261" cy="56221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74042769-B990-63F0-CE67-23A977E7EED3}"/>
              </a:ext>
            </a:extLst>
          </p:cNvPr>
          <p:cNvGrpSpPr/>
          <p:nvPr/>
        </p:nvGrpSpPr>
        <p:grpSpPr>
          <a:xfrm>
            <a:off x="4729331" y="791741"/>
            <a:ext cx="1553333" cy="1371600"/>
            <a:chOff x="8668630" y="1208013"/>
            <a:chExt cx="1553333" cy="1371600"/>
          </a:xfrm>
        </p:grpSpPr>
        <p:pic>
          <p:nvPicPr>
            <p:cNvPr id="23" name="Picture 22" descr="A yellow circle with black background&#10;&#10;Description automatically generated">
              <a:extLst>
                <a:ext uri="{FF2B5EF4-FFF2-40B4-BE49-F238E27FC236}">
                  <a16:creationId xmlns:a16="http://schemas.microsoft.com/office/drawing/2014/main" xmlns="" id="{E676E1B3-49FD-AA04-27D7-641921A259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810" t="4405" r="5287" b="5013"/>
            <a:stretch/>
          </p:blipFill>
          <p:spPr>
            <a:xfrm>
              <a:off x="8791662" y="1208013"/>
              <a:ext cx="1346200" cy="137160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723272FE-80ED-85C0-1160-D70656F57F73}"/>
                </a:ext>
              </a:extLst>
            </p:cNvPr>
            <p:cNvSpPr txBox="1"/>
            <p:nvPr/>
          </p:nvSpPr>
          <p:spPr>
            <a:xfrm>
              <a:off x="8668630" y="1509092"/>
              <a:ext cx="1553333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sngStrike" kern="1200" cap="none" spc="0" normalizeH="0" baseline="0" noProof="0" dirty="0">
                  <a:ln>
                    <a:noFill/>
                  </a:ln>
                  <a:solidFill>
                    <a:srgbClr val="FFF3B8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49,</a:t>
              </a:r>
              <a:r>
                <a:rPr lang="en-US" sz="2200" b="1" strike="sngStrike" baseline="30000" dirty="0">
                  <a:solidFill>
                    <a:srgbClr val="FFF3B8"/>
                  </a:solidFill>
                  <a:latin typeface="Earl Sans" panose="00000500000000000000" pitchFamily="50" charset="-18"/>
                </a:rPr>
                <a:t>9</a:t>
              </a:r>
              <a:r>
                <a:rPr kumimoji="0" lang="en-US" sz="2200" b="1" i="0" u="none" strike="sngStrike" kern="1200" cap="none" spc="0" normalizeH="0" baseline="30000" noProof="0" dirty="0">
                  <a:ln>
                    <a:noFill/>
                  </a:ln>
                  <a:solidFill>
                    <a:srgbClr val="FFF3B8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0</a:t>
              </a:r>
              <a:r>
                <a:rPr kumimoji="0" lang="en-US" sz="2200" b="1" i="0" u="none" strike="sngStrike" kern="1200" cap="none" spc="0" normalizeH="0" baseline="0" noProof="0" dirty="0">
                  <a:ln>
                    <a:noFill/>
                  </a:ln>
                  <a:solidFill>
                    <a:srgbClr val="FFF3B8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 €</a:t>
              </a:r>
            </a:p>
            <a:p>
              <a:pPr algn="ctr"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3B8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36,</a:t>
              </a:r>
              <a:r>
                <a:rPr lang="en-US" sz="2200" b="1" baseline="30000" dirty="0">
                  <a:solidFill>
                    <a:srgbClr val="FFF3B8"/>
                  </a:solidFill>
                  <a:latin typeface="Earl Sans" panose="00000500000000000000" pitchFamily="50" charset="-18"/>
                </a:rPr>
                <a:t>9</a:t>
              </a:r>
              <a:r>
                <a:rPr kumimoji="0" lang="en-US" sz="22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F3B8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0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3B8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 €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A891A7F-D238-39A8-58CE-C98748A1CBAB}"/>
              </a:ext>
            </a:extLst>
          </p:cNvPr>
          <p:cNvSpPr txBox="1"/>
          <p:nvPr/>
        </p:nvSpPr>
        <p:spPr>
          <a:xfrm>
            <a:off x="2139675" y="1711182"/>
            <a:ext cx="23120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1" u="none" strike="noStrike" kern="1200" cap="none" spc="0" normalizeH="0" baseline="0" noProof="0" dirty="0" err="1">
                <a:ln>
                  <a:noFill/>
                </a:ln>
                <a:solidFill>
                  <a:srgbClr val="613400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t>Ergologics</a:t>
            </a:r>
            <a:r>
              <a:rPr kumimoji="0" lang="en-US" sz="1300" b="0" i="1" u="none" strike="noStrike" kern="1200" cap="none" spc="0" normalizeH="0" baseline="0" noProof="0" dirty="0">
                <a:ln>
                  <a:noFill/>
                </a:ln>
                <a:solidFill>
                  <a:srgbClr val="613400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t> Zest N Press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0" i="1" u="none" strike="noStrike" kern="1200" cap="none" spc="0" normalizeH="0" baseline="0" noProof="0" dirty="0">
                <a:ln>
                  <a:noFill/>
                </a:ln>
                <a:solidFill>
                  <a:srgbClr val="613400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t>SS244024</a:t>
            </a:r>
          </a:p>
        </p:txBody>
      </p:sp>
      <p:pic>
        <p:nvPicPr>
          <p:cNvPr id="21506" name="Picture 2" descr="zestnpress-2007-0118">
            <a:extLst>
              <a:ext uri="{FF2B5EF4-FFF2-40B4-BE49-F238E27FC236}">
                <a16:creationId xmlns:a16="http://schemas.microsoft.com/office/drawing/2014/main" xmlns="" id="{4724951B-94D3-EF47-430B-87A9DDAF0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7624" y="1987011"/>
            <a:ext cx="3438525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zest-n-press-2309-3058">
            <a:extLst>
              <a:ext uri="{FF2B5EF4-FFF2-40B4-BE49-F238E27FC236}">
                <a16:creationId xmlns:a16="http://schemas.microsoft.com/office/drawing/2014/main" xmlns="" id="{7E2D42B8-5395-036A-4233-003652057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92455" y="1878300"/>
            <a:ext cx="4634984" cy="308805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EE9CA8A1-4021-ABDD-B8C7-B545BE52A755}"/>
              </a:ext>
            </a:extLst>
          </p:cNvPr>
          <p:cNvGrpSpPr/>
          <p:nvPr/>
        </p:nvGrpSpPr>
        <p:grpSpPr>
          <a:xfrm>
            <a:off x="4748796" y="2370806"/>
            <a:ext cx="1553333" cy="1371600"/>
            <a:chOff x="8668630" y="1208013"/>
            <a:chExt cx="1553333" cy="1371600"/>
          </a:xfrm>
        </p:grpSpPr>
        <p:pic>
          <p:nvPicPr>
            <p:cNvPr id="6" name="Picture 5" descr="A yellow circle with black background&#10;&#10;Description automatically generated">
              <a:extLst>
                <a:ext uri="{FF2B5EF4-FFF2-40B4-BE49-F238E27FC236}">
                  <a16:creationId xmlns:a16="http://schemas.microsoft.com/office/drawing/2014/main" xmlns="" id="{6A5CA597-A052-9394-3FA9-B6C398BBCA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810" t="4405" r="5287" b="5013"/>
            <a:stretch/>
          </p:blipFill>
          <p:spPr>
            <a:xfrm>
              <a:off x="8791662" y="1208013"/>
              <a:ext cx="1346200" cy="13716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B41EC5BF-528E-6EFC-4C74-476B6317DD09}"/>
                </a:ext>
              </a:extLst>
            </p:cNvPr>
            <p:cNvSpPr txBox="1"/>
            <p:nvPr/>
          </p:nvSpPr>
          <p:spPr>
            <a:xfrm>
              <a:off x="8668630" y="1509092"/>
              <a:ext cx="1553333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kern="1200" cap="none" spc="0" normalizeH="0" baseline="0" noProof="0" dirty="0">
                  <a:ln>
                    <a:noFill/>
                  </a:ln>
                  <a:solidFill>
                    <a:srgbClr val="FFF3B8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SAVE</a:t>
              </a:r>
            </a:p>
            <a:p>
              <a:pPr algn="ctr"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3B8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13,</a:t>
              </a:r>
              <a:r>
                <a:rPr lang="en-US" sz="2200" b="1" baseline="30000" dirty="0">
                  <a:solidFill>
                    <a:srgbClr val="FFF3B8"/>
                  </a:solidFill>
                  <a:latin typeface="Earl Sans" panose="00000500000000000000" pitchFamily="50" charset="-18"/>
                </a:rPr>
                <a:t>0</a:t>
              </a:r>
              <a:r>
                <a:rPr kumimoji="0" lang="en-US" sz="22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F3B8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0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3B8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 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5822617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C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yellow rectangle with black border&#10;&#10;Description automatically generated">
            <a:extLst>
              <a:ext uri="{FF2B5EF4-FFF2-40B4-BE49-F238E27FC236}">
                <a16:creationId xmlns:a16="http://schemas.microsoft.com/office/drawing/2014/main" xmlns="" id="{33F353D5-E954-CD3C-07F5-59C2FA8963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08" t="9721" r="5716" b="9723"/>
          <a:stretch/>
        </p:blipFill>
        <p:spPr>
          <a:xfrm>
            <a:off x="88483" y="64359"/>
            <a:ext cx="12015034" cy="682191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arl Sans" panose="00000500000000000000" pitchFamily="50" charset="-18"/>
              <a:ea typeface="+mn-ea"/>
              <a:cs typeface="+mn-cs"/>
            </a:endParaRPr>
          </a:p>
        </p:txBody>
      </p:sp>
      <p:pic>
        <p:nvPicPr>
          <p:cNvPr id="2" name="Picture 1" descr="A white rectangle with black border&#10;&#10;Description automatically generated">
            <a:extLst>
              <a:ext uri="{FF2B5EF4-FFF2-40B4-BE49-F238E27FC236}">
                <a16:creationId xmlns:a16="http://schemas.microsoft.com/office/drawing/2014/main" xmlns="" id="{D083F4BC-4EA3-240C-3FCA-0767EF39A2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28" t="10585" r="5737" b="9951"/>
          <a:stretch/>
        </p:blipFill>
        <p:spPr>
          <a:xfrm>
            <a:off x="830391" y="488329"/>
            <a:ext cx="10531217" cy="5881342"/>
          </a:xfrm>
          <a:prstGeom prst="rect">
            <a:avLst/>
          </a:prstGeom>
        </p:spPr>
      </p:pic>
      <p:pic>
        <p:nvPicPr>
          <p:cNvPr id="20" name="Picture 19" descr="A black background with yellow text&#10;&#10;Description automatically generated">
            <a:extLst>
              <a:ext uri="{FF2B5EF4-FFF2-40B4-BE49-F238E27FC236}">
                <a16:creationId xmlns:a16="http://schemas.microsoft.com/office/drawing/2014/main" xmlns="" id="{4E7DB973-2ACD-9FB4-2521-22AE98CEBF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73" t="41766" r="2466" b="41556"/>
          <a:stretch/>
        </p:blipFill>
        <p:spPr>
          <a:xfrm>
            <a:off x="5591723" y="5454909"/>
            <a:ext cx="3140261" cy="56221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74042769-B990-63F0-CE67-23A977E7EED3}"/>
              </a:ext>
            </a:extLst>
          </p:cNvPr>
          <p:cNvGrpSpPr/>
          <p:nvPr/>
        </p:nvGrpSpPr>
        <p:grpSpPr>
          <a:xfrm>
            <a:off x="5384280" y="1193549"/>
            <a:ext cx="1553333" cy="1371600"/>
            <a:chOff x="8671161" y="1208013"/>
            <a:chExt cx="1553333" cy="1371600"/>
          </a:xfrm>
        </p:grpSpPr>
        <p:pic>
          <p:nvPicPr>
            <p:cNvPr id="23" name="Picture 22" descr="A yellow circle with black background&#10;&#10;Description automatically generated">
              <a:extLst>
                <a:ext uri="{FF2B5EF4-FFF2-40B4-BE49-F238E27FC236}">
                  <a16:creationId xmlns:a16="http://schemas.microsoft.com/office/drawing/2014/main" xmlns="" id="{E676E1B3-49FD-AA04-27D7-641921A259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810" t="4405" r="5287" b="5013"/>
            <a:stretch/>
          </p:blipFill>
          <p:spPr>
            <a:xfrm>
              <a:off x="8791662" y="1208013"/>
              <a:ext cx="1346200" cy="137160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723272FE-80ED-85C0-1160-D70656F57F73}"/>
                </a:ext>
              </a:extLst>
            </p:cNvPr>
            <p:cNvSpPr txBox="1"/>
            <p:nvPr/>
          </p:nvSpPr>
          <p:spPr>
            <a:xfrm>
              <a:off x="8671161" y="1678369"/>
              <a:ext cx="1553333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3B8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36,</a:t>
              </a:r>
              <a:r>
                <a:rPr lang="en-US" sz="2200" b="1" baseline="30000" dirty="0">
                  <a:solidFill>
                    <a:srgbClr val="FFF3B8"/>
                  </a:solidFill>
                  <a:latin typeface="Earl Sans" panose="00000500000000000000" pitchFamily="50" charset="-18"/>
                </a:rPr>
                <a:t>9</a:t>
              </a:r>
              <a:r>
                <a:rPr kumimoji="0" lang="en-US" sz="22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F3B8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0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3B8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 €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A891A7F-D238-39A8-58CE-C98748A1CBAB}"/>
              </a:ext>
            </a:extLst>
          </p:cNvPr>
          <p:cNvSpPr txBox="1"/>
          <p:nvPr/>
        </p:nvSpPr>
        <p:spPr>
          <a:xfrm>
            <a:off x="2139675" y="1711182"/>
            <a:ext cx="25026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1" u="none" strike="noStrike" kern="1200" cap="none" spc="0" normalizeH="0" baseline="0" noProof="0" dirty="0">
                <a:ln>
                  <a:noFill/>
                </a:ln>
                <a:solidFill>
                  <a:srgbClr val="613400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t>T.C. Oval Serving Dish 4 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0" i="1" u="none" strike="noStrike" kern="1200" cap="none" spc="0" normalizeH="0" baseline="0" noProof="0" dirty="0">
                <a:ln>
                  <a:noFill/>
                </a:ln>
                <a:solidFill>
                  <a:srgbClr val="613400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t>SS244025</a:t>
            </a:r>
          </a:p>
        </p:txBody>
      </p:sp>
      <p:pic>
        <p:nvPicPr>
          <p:cNvPr id="22530" name="Picture 2" descr="PF04&amp;#95;22&amp;#95;Kuechenchef14">
            <a:extLst>
              <a:ext uri="{FF2B5EF4-FFF2-40B4-BE49-F238E27FC236}">
                <a16:creationId xmlns:a16="http://schemas.microsoft.com/office/drawing/2014/main" xmlns="" id="{C9EAC63B-0DE6-ED11-0DE7-962483633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6054" y="2232118"/>
            <a:ext cx="4131292" cy="319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PF04&amp;#95;22&amp;#95;Kuechenchef02">
            <a:extLst>
              <a:ext uri="{FF2B5EF4-FFF2-40B4-BE49-F238E27FC236}">
                <a16:creationId xmlns:a16="http://schemas.microsoft.com/office/drawing/2014/main" xmlns="" id="{1384699C-D47C-7B9D-9778-015797EFC3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167"/>
          <a:stretch/>
        </p:blipFill>
        <p:spPr bwMode="auto">
          <a:xfrm>
            <a:off x="7395097" y="1230263"/>
            <a:ext cx="2883592" cy="361142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70656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5A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urple rectangle with black border&#10;&#10;Description automatically generated">
            <a:extLst>
              <a:ext uri="{FF2B5EF4-FFF2-40B4-BE49-F238E27FC236}">
                <a16:creationId xmlns:a16="http://schemas.microsoft.com/office/drawing/2014/main" xmlns="" id="{724BBF2D-B082-4C6F-126E-C37B66E0F8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85" t="9721" r="5150" b="9723"/>
          <a:stretch/>
        </p:blipFill>
        <p:spPr>
          <a:xfrm>
            <a:off x="40285" y="-9991"/>
            <a:ext cx="12111429" cy="680831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arl Sans" panose="00000500000000000000" pitchFamily="50" charset="-18"/>
              <a:ea typeface="+mn-ea"/>
              <a:cs typeface="+mn-cs"/>
            </a:endParaRPr>
          </a:p>
        </p:txBody>
      </p:sp>
      <p:pic>
        <p:nvPicPr>
          <p:cNvPr id="5" name="Picture 4" descr="A white rectangle with black border&#10;&#10;Description automatically generated">
            <a:extLst>
              <a:ext uri="{FF2B5EF4-FFF2-40B4-BE49-F238E27FC236}">
                <a16:creationId xmlns:a16="http://schemas.microsoft.com/office/drawing/2014/main" xmlns="" id="{30555E5F-A3C5-C75F-CA3C-D7DF7F6CCF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28" t="10585" r="5737" b="9951"/>
          <a:stretch/>
        </p:blipFill>
        <p:spPr>
          <a:xfrm>
            <a:off x="830390" y="476248"/>
            <a:ext cx="10531217" cy="5881342"/>
          </a:xfrm>
          <a:prstGeom prst="rect">
            <a:avLst/>
          </a:prstGeom>
        </p:spPr>
      </p:pic>
      <p:pic>
        <p:nvPicPr>
          <p:cNvPr id="33" name="Picture 32" descr="A purple and white logo&#10;&#10;Description automatically generated">
            <a:extLst>
              <a:ext uri="{FF2B5EF4-FFF2-40B4-BE49-F238E27FC236}">
                <a16:creationId xmlns:a16="http://schemas.microsoft.com/office/drawing/2014/main" xmlns="" id="{91A99412-65B6-C8BB-B3E3-42436E7590E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7833" r="96167">
                        <a14:foregroundMark x1="11167" y1="47333" x2="11167" y2="47333"/>
                        <a14:foregroundMark x1="16500" y1="51000" x2="16500" y2="51000"/>
                        <a14:foregroundMark x1="26500" y1="51000" x2="26500" y2="51000"/>
                        <a14:foregroundMark x1="35667" y1="51333" x2="35667" y2="51333"/>
                        <a14:foregroundMark x1="50500" y1="49833" x2="50500" y2="49833"/>
                        <a14:foregroundMark x1="41500" y1="51500" x2="41500" y2="51500"/>
                        <a14:foregroundMark x1="41000" y1="49167" x2="41333" y2="51500"/>
                        <a14:foregroundMark x1="53167" y1="49833" x2="54667" y2="48500"/>
                        <a14:foregroundMark x1="64333" y1="48667" x2="64833" y2="49667"/>
                        <a14:foregroundMark x1="72500" y1="52833" x2="71167" y2="50167"/>
                        <a14:foregroundMark x1="80667" y1="49500" x2="81000" y2="51500"/>
                        <a14:foregroundMark x1="88000" y1="50500" x2="89500" y2="50500"/>
                        <a14:foregroundMark x1="95167" y1="45000" x2="95167" y2="45000"/>
                        <a14:foregroundMark x1="94667" y1="46500" x2="94500" y2="46500"/>
                        <a14:foregroundMark x1="94333" y1="46000" x2="94667" y2="46000"/>
                        <a14:foregroundMark x1="95833" y1="46500" x2="96333" y2="46833"/>
                        <a14:foregroundMark x1="7833" y1="46167" x2="11000" y2="46167"/>
                        <a14:backgroundMark x1="47500" y1="49000" x2="47500" y2="49000"/>
                        <a14:backgroundMark x1="90167" y1="48833" x2="90167" y2="48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62" t="41190" r="1474" b="41415"/>
          <a:stretch/>
        </p:blipFill>
        <p:spPr>
          <a:xfrm>
            <a:off x="4996914" y="5619089"/>
            <a:ext cx="2198167" cy="4095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A891A7F-D238-39A8-58CE-C98748A1CBAB}"/>
              </a:ext>
            </a:extLst>
          </p:cNvPr>
          <p:cNvSpPr txBox="1"/>
          <p:nvPr/>
        </p:nvSpPr>
        <p:spPr>
          <a:xfrm>
            <a:off x="2363718" y="2533135"/>
            <a:ext cx="74645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1" u="none" strike="noStrike" kern="1200" cap="none" spc="0" normalizeH="0" baseline="0" noProof="0" dirty="0">
                <a:ln>
                  <a:noFill/>
                </a:ln>
                <a:solidFill>
                  <a:srgbClr val="4D1773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t>OFFERS FOR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1" u="none" strike="noStrike" kern="1200" cap="none" spc="0" normalizeH="0" baseline="0" noProof="0" dirty="0">
                <a:ln>
                  <a:noFill/>
                </a:ln>
                <a:solidFill>
                  <a:srgbClr val="4D1773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t>NEW CONSULTANTS</a:t>
            </a:r>
          </a:p>
        </p:txBody>
      </p:sp>
    </p:spTree>
    <p:extLst>
      <p:ext uri="{BB962C8B-B14F-4D97-AF65-F5344CB8AC3E}">
        <p14:creationId xmlns:p14="http://schemas.microsoft.com/office/powerpoint/2010/main" xmlns="" val="39104383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5A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urple rectangle with black border&#10;&#10;Description automatically generated">
            <a:extLst>
              <a:ext uri="{FF2B5EF4-FFF2-40B4-BE49-F238E27FC236}">
                <a16:creationId xmlns:a16="http://schemas.microsoft.com/office/drawing/2014/main" xmlns="" id="{724BBF2D-B082-4C6F-126E-C37B66E0F8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85" t="9721" r="5150" b="9723"/>
          <a:stretch/>
        </p:blipFill>
        <p:spPr>
          <a:xfrm>
            <a:off x="40285" y="-9991"/>
            <a:ext cx="12111429" cy="680831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arl Sans" panose="00000500000000000000" pitchFamily="50" charset="-18"/>
              <a:ea typeface="+mn-ea"/>
              <a:cs typeface="+mn-cs"/>
            </a:endParaRPr>
          </a:p>
        </p:txBody>
      </p:sp>
      <p:pic>
        <p:nvPicPr>
          <p:cNvPr id="5" name="Picture 4" descr="A white rectangle with black border&#10;&#10;Description automatically generated">
            <a:extLst>
              <a:ext uri="{FF2B5EF4-FFF2-40B4-BE49-F238E27FC236}">
                <a16:creationId xmlns:a16="http://schemas.microsoft.com/office/drawing/2014/main" xmlns="" id="{30555E5F-A3C5-C75F-CA3C-D7DF7F6CCF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28" t="10585" r="5737" b="9951"/>
          <a:stretch/>
        </p:blipFill>
        <p:spPr>
          <a:xfrm>
            <a:off x="830390" y="476248"/>
            <a:ext cx="10531217" cy="5881342"/>
          </a:xfrm>
          <a:prstGeom prst="rect">
            <a:avLst/>
          </a:prstGeom>
        </p:spPr>
      </p:pic>
      <p:pic>
        <p:nvPicPr>
          <p:cNvPr id="33" name="Picture 32" descr="A purple and white logo&#10;&#10;Description automatically generated">
            <a:extLst>
              <a:ext uri="{FF2B5EF4-FFF2-40B4-BE49-F238E27FC236}">
                <a16:creationId xmlns:a16="http://schemas.microsoft.com/office/drawing/2014/main" xmlns="" id="{91A99412-65B6-C8BB-B3E3-42436E7590E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7833" r="96167">
                        <a14:foregroundMark x1="11167" y1="47333" x2="11167" y2="47333"/>
                        <a14:foregroundMark x1="16500" y1="51000" x2="16500" y2="51000"/>
                        <a14:foregroundMark x1="26500" y1="51000" x2="26500" y2="51000"/>
                        <a14:foregroundMark x1="35667" y1="51333" x2="35667" y2="51333"/>
                        <a14:foregroundMark x1="50500" y1="49833" x2="50500" y2="49833"/>
                        <a14:foregroundMark x1="41500" y1="51500" x2="41500" y2="51500"/>
                        <a14:foregroundMark x1="41000" y1="49167" x2="41333" y2="51500"/>
                        <a14:foregroundMark x1="53167" y1="49833" x2="54667" y2="48500"/>
                        <a14:foregroundMark x1="64333" y1="48667" x2="64833" y2="49667"/>
                        <a14:foregroundMark x1="72500" y1="52833" x2="71167" y2="50167"/>
                        <a14:foregroundMark x1="80667" y1="49500" x2="81000" y2="51500"/>
                        <a14:foregroundMark x1="88000" y1="50500" x2="89500" y2="50500"/>
                        <a14:foregroundMark x1="95167" y1="45000" x2="95167" y2="45000"/>
                        <a14:foregroundMark x1="94667" y1="46500" x2="94500" y2="46500"/>
                        <a14:foregroundMark x1="94333" y1="46000" x2="94667" y2="46000"/>
                        <a14:foregroundMark x1="95833" y1="46500" x2="96333" y2="46833"/>
                        <a14:foregroundMark x1="7833" y1="46167" x2="11000" y2="46167"/>
                        <a14:backgroundMark x1="47500" y1="49000" x2="47500" y2="49000"/>
                        <a14:backgroundMark x1="90167" y1="48833" x2="90167" y2="48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62" t="41190" r="1474" b="41415"/>
          <a:stretch/>
        </p:blipFill>
        <p:spPr>
          <a:xfrm>
            <a:off x="4996914" y="5619089"/>
            <a:ext cx="2198167" cy="4095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A891A7F-D238-39A8-58CE-C98748A1CBAB}"/>
              </a:ext>
            </a:extLst>
          </p:cNvPr>
          <p:cNvSpPr txBox="1"/>
          <p:nvPr/>
        </p:nvSpPr>
        <p:spPr>
          <a:xfrm>
            <a:off x="2174743" y="1545907"/>
            <a:ext cx="18172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0" i="1" u="none" strike="noStrike" kern="1200" cap="none" spc="0" normalizeH="0" baseline="0" noProof="0" dirty="0">
                <a:ln>
                  <a:noFill/>
                </a:ln>
                <a:solidFill>
                  <a:srgbClr val="4D1773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t>Legacy Bowl 10 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0" i="1" u="none" strike="noStrike" kern="1200" cap="none" spc="0" normalizeH="0" baseline="0" noProof="0" dirty="0">
                <a:ln>
                  <a:noFill/>
                </a:ln>
                <a:solidFill>
                  <a:srgbClr val="4D1773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t>SS244013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9A972A20-F738-5483-4B83-176956F406D8}"/>
              </a:ext>
            </a:extLst>
          </p:cNvPr>
          <p:cNvGrpSpPr/>
          <p:nvPr/>
        </p:nvGrpSpPr>
        <p:grpSpPr>
          <a:xfrm>
            <a:off x="5131131" y="901011"/>
            <a:ext cx="1668898" cy="1371600"/>
            <a:chOff x="8759580" y="889233"/>
            <a:chExt cx="1668898" cy="1371600"/>
          </a:xfrm>
        </p:grpSpPr>
        <p:pic>
          <p:nvPicPr>
            <p:cNvPr id="11" name="Picture 10" descr="A purple circle with black background&#10;&#10;Description automatically generated">
              <a:extLst>
                <a:ext uri="{FF2B5EF4-FFF2-40B4-BE49-F238E27FC236}">
                  <a16:creationId xmlns:a16="http://schemas.microsoft.com/office/drawing/2014/main" xmlns="" id="{AD7C7342-2BFF-76BE-9066-2194E9E874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938" t="4935" r="3545" b="5661"/>
            <a:stretch/>
          </p:blipFill>
          <p:spPr>
            <a:xfrm>
              <a:off x="8925327" y="889233"/>
              <a:ext cx="1403983" cy="137160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393CB34F-50AC-04F3-2EFA-5808EBE8410A}"/>
                </a:ext>
              </a:extLst>
            </p:cNvPr>
            <p:cNvSpPr txBox="1"/>
            <p:nvPr/>
          </p:nvSpPr>
          <p:spPr>
            <a:xfrm>
              <a:off x="8759580" y="1359589"/>
              <a:ext cx="1668898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200" b="1" dirty="0">
                  <a:solidFill>
                    <a:srgbClr val="EDD4FF"/>
                  </a:solidFill>
                  <a:latin typeface="Earl Sans" panose="00000500000000000000" pitchFamily="50" charset="0"/>
                </a:rPr>
                <a:t>25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EDD4FF"/>
                  </a:solidFill>
                  <a:effectLst/>
                  <a:uLnTx/>
                  <a:uFillTx/>
                  <a:latin typeface="Earl Sans" panose="00000500000000000000" pitchFamily="50" charset="0"/>
                </a:rPr>
                <a:t>,</a:t>
              </a:r>
              <a:r>
                <a:rPr kumimoji="0" lang="en-US" sz="22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EDD4FF"/>
                  </a:solidFill>
                  <a:effectLst/>
                  <a:uLnTx/>
                  <a:uFillTx/>
                  <a:latin typeface="Earl Sans" panose="00000500000000000000" pitchFamily="50" charset="0"/>
                </a:rPr>
                <a:t>90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EDD4FF"/>
                  </a:solidFill>
                  <a:effectLst/>
                  <a:uLnTx/>
                  <a:uFillTx/>
                  <a:latin typeface="Earl Sans" panose="00000500000000000000" pitchFamily="50" charset="0"/>
                </a:rPr>
                <a:t> €</a:t>
              </a:r>
            </a:p>
          </p:txBody>
        </p:sp>
      </p:grpSp>
      <p:pic>
        <p:nvPicPr>
          <p:cNvPr id="23554" name="Picture 2" descr="tupperware-emea-mkg-2402-9014">
            <a:extLst>
              <a:ext uri="{FF2B5EF4-FFF2-40B4-BE49-F238E27FC236}">
                <a16:creationId xmlns:a16="http://schemas.microsoft.com/office/drawing/2014/main" xmlns="" id="{BE9E154C-3EE2-12E8-60F7-BB2DF49F93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33" t="25667" r="8024" b="24110"/>
          <a:stretch/>
        </p:blipFill>
        <p:spPr bwMode="auto">
          <a:xfrm>
            <a:off x="2134371" y="2272611"/>
            <a:ext cx="4723045" cy="287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tupperware-emea-mkg-2403-19229">
            <a:extLst>
              <a:ext uri="{FF2B5EF4-FFF2-40B4-BE49-F238E27FC236}">
                <a16:creationId xmlns:a16="http://schemas.microsoft.com/office/drawing/2014/main" xmlns="" id="{63A6428D-8E8E-41B5-AE4B-170324A21E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667" b="6833"/>
          <a:stretch/>
        </p:blipFill>
        <p:spPr bwMode="auto">
          <a:xfrm>
            <a:off x="7195081" y="1255802"/>
            <a:ext cx="3236683" cy="427672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391217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5A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urple rectangle with black border&#10;&#10;Description automatically generated">
            <a:extLst>
              <a:ext uri="{FF2B5EF4-FFF2-40B4-BE49-F238E27FC236}">
                <a16:creationId xmlns:a16="http://schemas.microsoft.com/office/drawing/2014/main" xmlns="" id="{724BBF2D-B082-4C6F-126E-C37B66E0F8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85" t="9721" r="5150" b="9723"/>
          <a:stretch/>
        </p:blipFill>
        <p:spPr>
          <a:xfrm>
            <a:off x="40285" y="-9991"/>
            <a:ext cx="12111429" cy="680831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arl Sans" panose="00000500000000000000" pitchFamily="50" charset="-18"/>
              <a:ea typeface="+mn-ea"/>
              <a:cs typeface="+mn-cs"/>
            </a:endParaRPr>
          </a:p>
        </p:txBody>
      </p:sp>
      <p:pic>
        <p:nvPicPr>
          <p:cNvPr id="5" name="Picture 4" descr="A white rectangle with black border&#10;&#10;Description automatically generated">
            <a:extLst>
              <a:ext uri="{FF2B5EF4-FFF2-40B4-BE49-F238E27FC236}">
                <a16:creationId xmlns:a16="http://schemas.microsoft.com/office/drawing/2014/main" xmlns="" id="{30555E5F-A3C5-C75F-CA3C-D7DF7F6CCF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28" t="10585" r="5737" b="9951"/>
          <a:stretch/>
        </p:blipFill>
        <p:spPr>
          <a:xfrm>
            <a:off x="830390" y="476248"/>
            <a:ext cx="10531217" cy="5881342"/>
          </a:xfrm>
          <a:prstGeom prst="rect">
            <a:avLst/>
          </a:prstGeom>
        </p:spPr>
      </p:pic>
      <p:pic>
        <p:nvPicPr>
          <p:cNvPr id="33" name="Picture 32" descr="A purple and white logo&#10;&#10;Description automatically generated">
            <a:extLst>
              <a:ext uri="{FF2B5EF4-FFF2-40B4-BE49-F238E27FC236}">
                <a16:creationId xmlns:a16="http://schemas.microsoft.com/office/drawing/2014/main" xmlns="" id="{91A99412-65B6-C8BB-B3E3-42436E7590E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7833" r="96167">
                        <a14:foregroundMark x1="11167" y1="47333" x2="11167" y2="47333"/>
                        <a14:foregroundMark x1="16500" y1="51000" x2="16500" y2="51000"/>
                        <a14:foregroundMark x1="26500" y1="51000" x2="26500" y2="51000"/>
                        <a14:foregroundMark x1="35667" y1="51333" x2="35667" y2="51333"/>
                        <a14:foregroundMark x1="50500" y1="49833" x2="50500" y2="49833"/>
                        <a14:foregroundMark x1="41500" y1="51500" x2="41500" y2="51500"/>
                        <a14:foregroundMark x1="41000" y1="49167" x2="41333" y2="51500"/>
                        <a14:foregroundMark x1="53167" y1="49833" x2="54667" y2="48500"/>
                        <a14:foregroundMark x1="64333" y1="48667" x2="64833" y2="49667"/>
                        <a14:foregroundMark x1="72500" y1="52833" x2="71167" y2="50167"/>
                        <a14:foregroundMark x1="80667" y1="49500" x2="81000" y2="51500"/>
                        <a14:foregroundMark x1="88000" y1="50500" x2="89500" y2="50500"/>
                        <a14:foregroundMark x1="95167" y1="45000" x2="95167" y2="45000"/>
                        <a14:foregroundMark x1="94667" y1="46500" x2="94500" y2="46500"/>
                        <a14:foregroundMark x1="94333" y1="46000" x2="94667" y2="46000"/>
                        <a14:foregroundMark x1="95833" y1="46500" x2="96333" y2="46833"/>
                        <a14:foregroundMark x1="7833" y1="46167" x2="11000" y2="46167"/>
                        <a14:backgroundMark x1="47500" y1="49000" x2="47500" y2="49000"/>
                        <a14:backgroundMark x1="90167" y1="48833" x2="90167" y2="48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62" t="41190" r="1474" b="41415"/>
          <a:stretch/>
        </p:blipFill>
        <p:spPr>
          <a:xfrm>
            <a:off x="4996914" y="5619089"/>
            <a:ext cx="2198167" cy="4095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A891A7F-D238-39A8-58CE-C98748A1CBAB}"/>
              </a:ext>
            </a:extLst>
          </p:cNvPr>
          <p:cNvSpPr txBox="1"/>
          <p:nvPr/>
        </p:nvSpPr>
        <p:spPr>
          <a:xfrm>
            <a:off x="1871548" y="1083627"/>
            <a:ext cx="234884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1" u="none" strike="noStrike" kern="1200" cap="none" spc="0" normalizeH="0" baseline="0" noProof="0" dirty="0">
                <a:ln>
                  <a:noFill/>
                </a:ln>
                <a:solidFill>
                  <a:srgbClr val="4D1773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t>One Touch Fresh™ Small Square 810 ml (2 pcs.)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0" i="1" u="none" strike="noStrike" kern="1200" cap="none" spc="0" normalizeH="0" baseline="0" noProof="0" dirty="0">
                <a:ln>
                  <a:noFill/>
                </a:ln>
                <a:solidFill>
                  <a:srgbClr val="4D1773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t>SS244027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1" u="none" strike="sngStrike" kern="1200" cap="none" spc="0" normalizeH="0" baseline="0" noProof="0" dirty="0">
                <a:ln>
                  <a:noFill/>
                </a:ln>
                <a:solidFill>
                  <a:srgbClr val="4D1773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t>31,80 €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1" u="none" strike="noStrike" kern="1200" cap="none" spc="0" normalizeH="0" baseline="0" noProof="0" dirty="0">
                <a:ln>
                  <a:noFill/>
                </a:ln>
                <a:solidFill>
                  <a:srgbClr val="4D1773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t>15,90 €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9A972A20-F738-5483-4B83-176956F406D8}"/>
              </a:ext>
            </a:extLst>
          </p:cNvPr>
          <p:cNvGrpSpPr/>
          <p:nvPr/>
        </p:nvGrpSpPr>
        <p:grpSpPr>
          <a:xfrm>
            <a:off x="4427099" y="666750"/>
            <a:ext cx="1668898" cy="1371600"/>
            <a:chOff x="8759580" y="889233"/>
            <a:chExt cx="1668898" cy="1371600"/>
          </a:xfrm>
        </p:grpSpPr>
        <p:pic>
          <p:nvPicPr>
            <p:cNvPr id="11" name="Picture 10" descr="A purple circle with black background&#10;&#10;Description automatically generated">
              <a:extLst>
                <a:ext uri="{FF2B5EF4-FFF2-40B4-BE49-F238E27FC236}">
                  <a16:creationId xmlns:a16="http://schemas.microsoft.com/office/drawing/2014/main" xmlns="" id="{AD7C7342-2BFF-76BE-9066-2194E9E874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938" t="4935" r="3545" b="5661"/>
            <a:stretch/>
          </p:blipFill>
          <p:spPr>
            <a:xfrm>
              <a:off x="8925327" y="889233"/>
              <a:ext cx="1403983" cy="137160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393CB34F-50AC-04F3-2EFA-5808EBE8410A}"/>
                </a:ext>
              </a:extLst>
            </p:cNvPr>
            <p:cNvSpPr txBox="1"/>
            <p:nvPr/>
          </p:nvSpPr>
          <p:spPr>
            <a:xfrm>
              <a:off x="8759580" y="1359589"/>
              <a:ext cx="1668898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200" b="1" dirty="0">
                  <a:solidFill>
                    <a:srgbClr val="EDD4FF"/>
                  </a:solidFill>
                  <a:latin typeface="Earl Sans" panose="00000500000000000000" pitchFamily="50" charset="0"/>
                </a:rPr>
                <a:t>1+1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EDD4FF"/>
                </a:solidFill>
                <a:effectLst/>
                <a:uLnTx/>
                <a:uFillTx/>
                <a:latin typeface="Earl Sans" panose="00000500000000000000" pitchFamily="50" charset="0"/>
              </a:endParaRPr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46846ADE-80EA-BCA7-7CCE-57B55ADEC060}"/>
              </a:ext>
            </a:extLst>
          </p:cNvPr>
          <p:cNvCxnSpPr/>
          <p:nvPr/>
        </p:nvCxnSpPr>
        <p:spPr>
          <a:xfrm>
            <a:off x="6095997" y="829366"/>
            <a:ext cx="0" cy="4677946"/>
          </a:xfrm>
          <a:prstGeom prst="line">
            <a:avLst/>
          </a:prstGeom>
          <a:ln>
            <a:solidFill>
              <a:srgbClr val="BA5A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82" name="Picture 6" descr="tupperware&amp;#95;ww&amp;#95;st&amp;#95;2002&amp;#95;0102">
            <a:extLst>
              <a:ext uri="{FF2B5EF4-FFF2-40B4-BE49-F238E27FC236}">
                <a16:creationId xmlns:a16="http://schemas.microsoft.com/office/drawing/2014/main" xmlns="" id="{F2ECF1C1-621C-634B-7365-E5F0F75EF7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41" t="35905" r="3666" b="33599"/>
          <a:stretch/>
        </p:blipFill>
        <p:spPr bwMode="auto">
          <a:xfrm>
            <a:off x="6917717" y="2054431"/>
            <a:ext cx="3160946" cy="107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41AB3C07-9FC7-7DA5-C06F-B063DBCFD188}"/>
              </a:ext>
            </a:extLst>
          </p:cNvPr>
          <p:cNvCxnSpPr>
            <a:cxnSpLocks/>
          </p:cNvCxnSpPr>
          <p:nvPr/>
        </p:nvCxnSpPr>
        <p:spPr>
          <a:xfrm flipH="1" flipV="1">
            <a:off x="1081942" y="3394165"/>
            <a:ext cx="9928958" cy="34835"/>
          </a:xfrm>
          <a:prstGeom prst="line">
            <a:avLst/>
          </a:prstGeom>
          <a:ln>
            <a:solidFill>
              <a:srgbClr val="BA5A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6425521A-3650-2C42-8517-C094EBB18123}"/>
              </a:ext>
            </a:extLst>
          </p:cNvPr>
          <p:cNvGrpSpPr/>
          <p:nvPr/>
        </p:nvGrpSpPr>
        <p:grpSpPr>
          <a:xfrm>
            <a:off x="8858257" y="829366"/>
            <a:ext cx="1668898" cy="1371600"/>
            <a:chOff x="8759580" y="889233"/>
            <a:chExt cx="1668898" cy="1371600"/>
          </a:xfrm>
        </p:grpSpPr>
        <p:pic>
          <p:nvPicPr>
            <p:cNvPr id="15" name="Picture 14" descr="A purple circle with black background&#10;&#10;Description automatically generated">
              <a:extLst>
                <a:ext uri="{FF2B5EF4-FFF2-40B4-BE49-F238E27FC236}">
                  <a16:creationId xmlns:a16="http://schemas.microsoft.com/office/drawing/2014/main" xmlns="" id="{E402B876-7E66-700E-074A-DB903011DB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938" t="4935" r="3545" b="5661"/>
            <a:stretch/>
          </p:blipFill>
          <p:spPr>
            <a:xfrm>
              <a:off x="8925327" y="889233"/>
              <a:ext cx="1403983" cy="13716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593C3AED-89B9-54B3-78A1-473AB4D2EFAB}"/>
                </a:ext>
              </a:extLst>
            </p:cNvPr>
            <p:cNvSpPr txBox="1"/>
            <p:nvPr/>
          </p:nvSpPr>
          <p:spPr>
            <a:xfrm>
              <a:off x="8759580" y="1359589"/>
              <a:ext cx="1668898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200" b="1" dirty="0">
                  <a:solidFill>
                    <a:srgbClr val="EDD4FF"/>
                  </a:solidFill>
                  <a:latin typeface="Earl Sans" panose="00000500000000000000" pitchFamily="50" charset="0"/>
                </a:rPr>
                <a:t>25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EDD4FF"/>
                  </a:solidFill>
                  <a:effectLst/>
                  <a:uLnTx/>
                  <a:uFillTx/>
                  <a:latin typeface="Earl Sans" panose="00000500000000000000" pitchFamily="50" charset="0"/>
                </a:rPr>
                <a:t>,</a:t>
              </a:r>
              <a:r>
                <a:rPr kumimoji="0" lang="en-US" sz="22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EDD4FF"/>
                  </a:solidFill>
                  <a:effectLst/>
                  <a:uLnTx/>
                  <a:uFillTx/>
                  <a:latin typeface="Earl Sans" panose="00000500000000000000" pitchFamily="50" charset="0"/>
                </a:rPr>
                <a:t>90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EDD4FF"/>
                  </a:solidFill>
                  <a:effectLst/>
                  <a:uLnTx/>
                  <a:uFillTx/>
                  <a:latin typeface="Earl Sans" panose="00000500000000000000" pitchFamily="50" charset="0"/>
                </a:rPr>
                <a:t> €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382BF2C9-B5E3-9E00-9CBA-89CF992D528A}"/>
              </a:ext>
            </a:extLst>
          </p:cNvPr>
          <p:cNvGrpSpPr/>
          <p:nvPr/>
        </p:nvGrpSpPr>
        <p:grpSpPr>
          <a:xfrm>
            <a:off x="1797669" y="4546526"/>
            <a:ext cx="1668898" cy="1371600"/>
            <a:chOff x="8762953" y="889233"/>
            <a:chExt cx="1668898" cy="1371600"/>
          </a:xfrm>
        </p:grpSpPr>
        <p:pic>
          <p:nvPicPr>
            <p:cNvPr id="21" name="Picture 20" descr="A purple circle with black background&#10;&#10;Description automatically generated">
              <a:extLst>
                <a:ext uri="{FF2B5EF4-FFF2-40B4-BE49-F238E27FC236}">
                  <a16:creationId xmlns:a16="http://schemas.microsoft.com/office/drawing/2014/main" xmlns="" id="{7EDE6C91-5A76-9530-078E-68472F29A1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938" t="4935" r="3545" b="5661"/>
            <a:stretch/>
          </p:blipFill>
          <p:spPr>
            <a:xfrm>
              <a:off x="8925327" y="889233"/>
              <a:ext cx="1403983" cy="137160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8BA17A15-2487-7EC1-09BF-37232CBE1591}"/>
                </a:ext>
              </a:extLst>
            </p:cNvPr>
            <p:cNvSpPr txBox="1"/>
            <p:nvPr/>
          </p:nvSpPr>
          <p:spPr>
            <a:xfrm>
              <a:off x="8762953" y="1213158"/>
              <a:ext cx="1668898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200" b="1" dirty="0">
                  <a:solidFill>
                    <a:srgbClr val="EDD4FF"/>
                  </a:solidFill>
                  <a:latin typeface="Earl Sans" panose="00000500000000000000" pitchFamily="50" charset="0"/>
                </a:rPr>
                <a:t>SAVE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200" b="1" dirty="0">
                  <a:solidFill>
                    <a:srgbClr val="EDD4FF"/>
                  </a:solidFill>
                  <a:latin typeface="Earl Sans" panose="00000500000000000000" pitchFamily="50" charset="0"/>
                </a:rPr>
                <a:t>7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EDD4FF"/>
                  </a:solidFill>
                  <a:effectLst/>
                  <a:uLnTx/>
                  <a:uFillTx/>
                  <a:latin typeface="Earl Sans" panose="00000500000000000000" pitchFamily="50" charset="0"/>
                </a:rPr>
                <a:t>,</a:t>
              </a:r>
              <a:r>
                <a:rPr kumimoji="0" lang="en-US" sz="22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EDD4FF"/>
                  </a:solidFill>
                  <a:effectLst/>
                  <a:uLnTx/>
                  <a:uFillTx/>
                  <a:latin typeface="Earl Sans" panose="00000500000000000000" pitchFamily="50" charset="0"/>
                </a:rPr>
                <a:t>00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EDD4FF"/>
                  </a:solidFill>
                  <a:effectLst/>
                  <a:uLnTx/>
                  <a:uFillTx/>
                  <a:latin typeface="Earl Sans" panose="00000500000000000000" pitchFamily="50" charset="0"/>
                </a:rPr>
                <a:t> €</a:t>
              </a:r>
            </a:p>
          </p:txBody>
        </p:sp>
      </p:grpSp>
      <p:pic>
        <p:nvPicPr>
          <p:cNvPr id="24578" name="Picture 2" descr="tupperware-ww-st-2302-2197">
            <a:extLst>
              <a:ext uri="{FF2B5EF4-FFF2-40B4-BE49-F238E27FC236}">
                <a16:creationId xmlns:a16="http://schemas.microsoft.com/office/drawing/2014/main" xmlns="" id="{E088EE71-15A0-7872-4D2C-EEBBC78FE3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333" t="18269" r="25834" b="21219"/>
          <a:stretch/>
        </p:blipFill>
        <p:spPr bwMode="auto">
          <a:xfrm>
            <a:off x="3791934" y="1556923"/>
            <a:ext cx="1272674" cy="161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tupperware-ww-st-2302-2197">
            <a:extLst>
              <a:ext uri="{FF2B5EF4-FFF2-40B4-BE49-F238E27FC236}">
                <a16:creationId xmlns:a16="http://schemas.microsoft.com/office/drawing/2014/main" xmlns="" id="{DA42FC1E-C9A1-2486-1A4B-72B8C856B0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333" t="18269" r="25834" b="21219"/>
          <a:stretch/>
        </p:blipFill>
        <p:spPr bwMode="auto">
          <a:xfrm>
            <a:off x="2882129" y="1724463"/>
            <a:ext cx="1272674" cy="161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B09AC89-0CCD-CC54-6B53-9700C4837F3A}"/>
              </a:ext>
            </a:extLst>
          </p:cNvPr>
          <p:cNvSpPr txBox="1"/>
          <p:nvPr/>
        </p:nvSpPr>
        <p:spPr>
          <a:xfrm>
            <a:off x="1358156" y="3532049"/>
            <a:ext cx="234884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00" b="0" i="1" u="none" strike="noStrike" kern="1200" cap="none" spc="0" normalizeH="0" baseline="0" noProof="0" dirty="0">
                <a:ln>
                  <a:noFill/>
                </a:ln>
                <a:solidFill>
                  <a:srgbClr val="4D1773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t>Recycline Microfiber Eye Glass (2)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0" i="1" u="none" strike="noStrike" kern="1200" cap="none" spc="0" normalizeH="0" baseline="0" noProof="0" dirty="0">
                <a:ln>
                  <a:noFill/>
                </a:ln>
                <a:solidFill>
                  <a:srgbClr val="4D1773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t>SS244029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1" u="none" strike="sngStrike" kern="1200" cap="none" spc="0" normalizeH="0" baseline="0" noProof="0" dirty="0">
                <a:ln>
                  <a:noFill/>
                </a:ln>
                <a:solidFill>
                  <a:srgbClr val="4D1773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t>14,90 €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1" u="none" kern="1200" cap="none" spc="0" normalizeH="0" baseline="0" noProof="0" dirty="0">
                <a:ln>
                  <a:noFill/>
                </a:ln>
                <a:solidFill>
                  <a:srgbClr val="4D1773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t>7,90 €</a:t>
            </a:r>
          </a:p>
        </p:txBody>
      </p:sp>
      <p:pic>
        <p:nvPicPr>
          <p:cNvPr id="24580" name="Picture 4" descr="tupperware-ww-st-2011-3110">
            <a:extLst>
              <a:ext uri="{FF2B5EF4-FFF2-40B4-BE49-F238E27FC236}">
                <a16:creationId xmlns:a16="http://schemas.microsoft.com/office/drawing/2014/main" xmlns="" id="{A67CDC29-0162-9901-904A-1D448CF550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698" t="31052" r="24000" b="30445"/>
          <a:stretch/>
        </p:blipFill>
        <p:spPr bwMode="auto">
          <a:xfrm>
            <a:off x="3600919" y="3910278"/>
            <a:ext cx="1997759" cy="147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1D30A49-F7B7-DC7D-AF1D-B5203E189987}"/>
              </a:ext>
            </a:extLst>
          </p:cNvPr>
          <p:cNvSpPr txBox="1"/>
          <p:nvPr/>
        </p:nvSpPr>
        <p:spPr>
          <a:xfrm>
            <a:off x="6395143" y="923477"/>
            <a:ext cx="234884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1" u="none" strike="noStrike" kern="1200" cap="none" spc="0" normalizeH="0" baseline="0" noProof="0" dirty="0">
                <a:ln>
                  <a:noFill/>
                </a:ln>
                <a:solidFill>
                  <a:srgbClr val="4D1773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t>ECO+ Prisms Salad Tongs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0" i="1" u="none" strike="noStrike" kern="1200" cap="none" spc="0" normalizeH="0" baseline="0" noProof="0" dirty="0">
                <a:ln>
                  <a:noFill/>
                </a:ln>
                <a:solidFill>
                  <a:srgbClr val="4D1773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t>SS244028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1" u="none" strike="sngStrike" kern="1200" cap="none" spc="0" normalizeH="0" baseline="0" noProof="0" dirty="0">
                <a:ln>
                  <a:noFill/>
                </a:ln>
                <a:solidFill>
                  <a:srgbClr val="4D1773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t>31,80 €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1" u="none" strike="noStrike" kern="1200" cap="none" spc="0" normalizeH="0" baseline="0" noProof="0" dirty="0">
                <a:ln>
                  <a:noFill/>
                </a:ln>
                <a:solidFill>
                  <a:srgbClr val="4D1773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t>15,90 €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28963AFA-AF46-C1E9-D9F0-C41498C8050E}"/>
              </a:ext>
            </a:extLst>
          </p:cNvPr>
          <p:cNvSpPr txBox="1"/>
          <p:nvPr/>
        </p:nvSpPr>
        <p:spPr>
          <a:xfrm>
            <a:off x="8534012" y="3532048"/>
            <a:ext cx="234884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1" u="none" strike="noStrike" kern="1200" cap="none" spc="0" normalizeH="0" baseline="0" noProof="0" dirty="0">
                <a:ln>
                  <a:noFill/>
                </a:ln>
                <a:solidFill>
                  <a:srgbClr val="4D1773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t>EZ Shaker 350ml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0" i="1" u="none" strike="noStrike" kern="1200" cap="none" spc="0" normalizeH="0" baseline="0" noProof="0" dirty="0">
                <a:ln>
                  <a:noFill/>
                </a:ln>
                <a:solidFill>
                  <a:srgbClr val="4D1773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t>SS244030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1" u="none" strike="sngStrike" kern="1200" cap="none" spc="0" normalizeH="0" baseline="0" noProof="0" dirty="0">
                <a:ln>
                  <a:noFill/>
                </a:ln>
                <a:solidFill>
                  <a:srgbClr val="4D1773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t>18,90 €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1" u="none" kern="1200" cap="none" spc="0" normalizeH="0" baseline="0" noProof="0" dirty="0">
                <a:ln>
                  <a:noFill/>
                </a:ln>
                <a:solidFill>
                  <a:srgbClr val="4D1773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t>9,90 €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A3CD977C-3084-80F0-2ECC-C05B91CBEB3C}"/>
              </a:ext>
            </a:extLst>
          </p:cNvPr>
          <p:cNvGrpSpPr/>
          <p:nvPr/>
        </p:nvGrpSpPr>
        <p:grpSpPr>
          <a:xfrm>
            <a:off x="8865774" y="4503680"/>
            <a:ext cx="1668898" cy="1371600"/>
            <a:chOff x="8762953" y="889233"/>
            <a:chExt cx="1668898" cy="1371600"/>
          </a:xfrm>
        </p:grpSpPr>
        <p:pic>
          <p:nvPicPr>
            <p:cNvPr id="31" name="Picture 30" descr="A purple circle with black background&#10;&#10;Description automatically generated">
              <a:extLst>
                <a:ext uri="{FF2B5EF4-FFF2-40B4-BE49-F238E27FC236}">
                  <a16:creationId xmlns:a16="http://schemas.microsoft.com/office/drawing/2014/main" xmlns="" id="{2FCDED54-A85A-5191-771B-F82CAF8E57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938" t="4935" r="3545" b="5661"/>
            <a:stretch/>
          </p:blipFill>
          <p:spPr>
            <a:xfrm>
              <a:off x="8925327" y="889233"/>
              <a:ext cx="1403983" cy="137160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C0317DE6-CEBE-0643-F9FE-C26CCD9C9077}"/>
                </a:ext>
              </a:extLst>
            </p:cNvPr>
            <p:cNvSpPr txBox="1"/>
            <p:nvPr/>
          </p:nvSpPr>
          <p:spPr>
            <a:xfrm>
              <a:off x="8762953" y="1213158"/>
              <a:ext cx="1668898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200" b="1" dirty="0">
                  <a:solidFill>
                    <a:srgbClr val="EDD4FF"/>
                  </a:solidFill>
                  <a:latin typeface="Earl Sans" panose="00000500000000000000" pitchFamily="50" charset="0"/>
                </a:rPr>
                <a:t>SAVE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200" b="1" dirty="0">
                  <a:solidFill>
                    <a:srgbClr val="EDD4FF"/>
                  </a:solidFill>
                  <a:latin typeface="Earl Sans" panose="00000500000000000000" pitchFamily="50" charset="0"/>
                </a:rPr>
                <a:t>9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EDD4FF"/>
                  </a:solidFill>
                  <a:effectLst/>
                  <a:uLnTx/>
                  <a:uFillTx/>
                  <a:latin typeface="Earl Sans" panose="00000500000000000000" pitchFamily="50" charset="0"/>
                </a:rPr>
                <a:t>,</a:t>
              </a:r>
              <a:r>
                <a:rPr kumimoji="0" lang="en-US" sz="22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EDD4FF"/>
                  </a:solidFill>
                  <a:effectLst/>
                  <a:uLnTx/>
                  <a:uFillTx/>
                  <a:latin typeface="Earl Sans" panose="00000500000000000000" pitchFamily="50" charset="0"/>
                </a:rPr>
                <a:t>00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EDD4FF"/>
                  </a:solidFill>
                  <a:effectLst/>
                  <a:uLnTx/>
                  <a:uFillTx/>
                  <a:latin typeface="Earl Sans" panose="00000500000000000000" pitchFamily="50" charset="0"/>
                </a:rPr>
                <a:t> €</a:t>
              </a:r>
            </a:p>
          </p:txBody>
        </p:sp>
      </p:grpSp>
      <p:pic>
        <p:nvPicPr>
          <p:cNvPr id="24584" name="Picture 8" descr="tupperware-emea-mkg-2402-9065">
            <a:extLst>
              <a:ext uri="{FF2B5EF4-FFF2-40B4-BE49-F238E27FC236}">
                <a16:creationId xmlns:a16="http://schemas.microsoft.com/office/drawing/2014/main" xmlns="" id="{5F5D3849-EAA5-B725-0049-6F8CBAC929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712" t="7917" r="26000" b="11314"/>
          <a:stretch/>
        </p:blipFill>
        <p:spPr bwMode="auto">
          <a:xfrm>
            <a:off x="6943010" y="3593241"/>
            <a:ext cx="1140325" cy="198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19152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ectangular object with a black border&#10;&#10;Description automatically generated">
            <a:extLst>
              <a:ext uri="{FF2B5EF4-FFF2-40B4-BE49-F238E27FC236}">
                <a16:creationId xmlns:a16="http://schemas.microsoft.com/office/drawing/2014/main" xmlns="" id="{7DCD957D-71C3-9144-CC11-DF04ED8A14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23" t="10210" r="5635" b="10521"/>
          <a:stretch/>
        </p:blipFill>
        <p:spPr>
          <a:xfrm>
            <a:off x="44802" y="69522"/>
            <a:ext cx="12102396" cy="671895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arl Sans" panose="00000500000000000000" pitchFamily="50" charset="-18"/>
              <a:ea typeface="+mn-ea"/>
              <a:cs typeface="+mn-cs"/>
            </a:endParaRPr>
          </a:p>
        </p:txBody>
      </p:sp>
      <p:pic>
        <p:nvPicPr>
          <p:cNvPr id="2" name="Picture 1" descr="A white rectangle with black border&#10;&#10;Description automatically generated">
            <a:extLst>
              <a:ext uri="{FF2B5EF4-FFF2-40B4-BE49-F238E27FC236}">
                <a16:creationId xmlns:a16="http://schemas.microsoft.com/office/drawing/2014/main" xmlns="" id="{33E00DE5-9782-9A7D-DD5E-5217717D43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28" t="10585" r="5737" b="9951"/>
          <a:stretch/>
        </p:blipFill>
        <p:spPr>
          <a:xfrm>
            <a:off x="830391" y="488326"/>
            <a:ext cx="10531217" cy="58813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35F1FC2-5C2A-B6E5-908D-D66945EC2CAA}"/>
              </a:ext>
            </a:extLst>
          </p:cNvPr>
          <p:cNvSpPr txBox="1"/>
          <p:nvPr/>
        </p:nvSpPr>
        <p:spPr>
          <a:xfrm>
            <a:off x="2578711" y="2274835"/>
            <a:ext cx="70345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u="none" strike="noStrike" kern="1200" cap="none" spc="0" normalizeH="0" baseline="0" noProof="0" dirty="0">
                <a:ln>
                  <a:noFill/>
                </a:ln>
                <a:solidFill>
                  <a:srgbClr val="785200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t>HAPPY COFFEE DAY</a:t>
            </a:r>
            <a:endParaRPr kumimoji="0" lang="en-AU" sz="7200" b="1" u="none" strike="noStrike" kern="1200" cap="none" spc="0" normalizeH="0" baseline="0" noProof="0" dirty="0">
              <a:ln>
                <a:noFill/>
              </a:ln>
              <a:solidFill>
                <a:srgbClr val="785200"/>
              </a:solidFill>
              <a:effectLst/>
              <a:uLnTx/>
              <a:uFillTx/>
              <a:latin typeface="Earl Sans" panose="00000500000000000000" pitchFamily="50" charset="-18"/>
              <a:ea typeface="+mn-ea"/>
              <a:cs typeface="+mn-cs"/>
            </a:endParaRPr>
          </a:p>
        </p:txBody>
      </p:sp>
      <p:pic>
        <p:nvPicPr>
          <p:cNvPr id="5" name="Picture 4" descr="A black background with yellow text&#10;&#10;Description automatically generated">
            <a:extLst>
              <a:ext uri="{FF2B5EF4-FFF2-40B4-BE49-F238E27FC236}">
                <a16:creationId xmlns:a16="http://schemas.microsoft.com/office/drawing/2014/main" xmlns="" id="{FA9E9818-C447-11CE-0766-D700D6AFAE7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43" t="41848" r="1728" b="42338"/>
          <a:stretch/>
        </p:blipFill>
        <p:spPr>
          <a:xfrm>
            <a:off x="4492074" y="5482135"/>
            <a:ext cx="3207852" cy="54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45597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3D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nk rectangle with black border&#10;&#10;Description automatically generated">
            <a:extLst>
              <a:ext uri="{FF2B5EF4-FFF2-40B4-BE49-F238E27FC236}">
                <a16:creationId xmlns:a16="http://schemas.microsoft.com/office/drawing/2014/main" xmlns="" id="{88203679-495F-78EF-2D27-B8EC7C98D4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23" t="9286" r="5393" b="9286"/>
          <a:stretch/>
        </p:blipFill>
        <p:spPr>
          <a:xfrm>
            <a:off x="68062" y="0"/>
            <a:ext cx="12055876" cy="685680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arl Sans" panose="00000500000000000000" pitchFamily="50" charset="-18"/>
              <a:ea typeface="+mn-ea"/>
              <a:cs typeface="+mn-cs"/>
            </a:endParaRPr>
          </a:p>
        </p:txBody>
      </p:sp>
      <p:pic>
        <p:nvPicPr>
          <p:cNvPr id="5" name="Picture 4" descr="A white rectangle with black border&#10;&#10;Description automatically generated">
            <a:extLst>
              <a:ext uri="{FF2B5EF4-FFF2-40B4-BE49-F238E27FC236}">
                <a16:creationId xmlns:a16="http://schemas.microsoft.com/office/drawing/2014/main" xmlns="" id="{407CB4F8-E62D-B1F0-1F09-5130038F2A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28" t="10585" r="5737" b="9951"/>
          <a:stretch/>
        </p:blipFill>
        <p:spPr>
          <a:xfrm>
            <a:off x="825717" y="487730"/>
            <a:ext cx="10531217" cy="5881342"/>
          </a:xfrm>
          <a:prstGeom prst="rect">
            <a:avLst/>
          </a:prstGeom>
        </p:spPr>
      </p:pic>
      <p:pic>
        <p:nvPicPr>
          <p:cNvPr id="10" name="Picture 9" descr="A black background with red text&#10;&#10;Description automatically generated">
            <a:extLst>
              <a:ext uri="{FF2B5EF4-FFF2-40B4-BE49-F238E27FC236}">
                <a16:creationId xmlns:a16="http://schemas.microsoft.com/office/drawing/2014/main" xmlns="" id="{19A6D460-60BB-3BA6-B919-8F824600EA3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2136" r="2254" b="39830"/>
          <a:stretch/>
        </p:blipFill>
        <p:spPr>
          <a:xfrm>
            <a:off x="4653760" y="5482157"/>
            <a:ext cx="2875129" cy="53046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9263D53-0DFF-58E8-A421-8B3EA380FC1E}"/>
              </a:ext>
            </a:extLst>
          </p:cNvPr>
          <p:cNvGrpSpPr/>
          <p:nvPr/>
        </p:nvGrpSpPr>
        <p:grpSpPr>
          <a:xfrm>
            <a:off x="4069876" y="1117919"/>
            <a:ext cx="1553333" cy="1371600"/>
            <a:chOff x="8335653" y="1196090"/>
            <a:chExt cx="1553333" cy="1371600"/>
          </a:xfrm>
        </p:grpSpPr>
        <p:pic>
          <p:nvPicPr>
            <p:cNvPr id="12" name="Picture 11" descr="A red circle with white background&#10;&#10;Description automatically generated">
              <a:extLst>
                <a:ext uri="{FF2B5EF4-FFF2-40B4-BE49-F238E27FC236}">
                  <a16:creationId xmlns:a16="http://schemas.microsoft.com/office/drawing/2014/main" xmlns="" id="{D2C8E89C-E5D1-B877-E03F-B1546D83DC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backgroundRemoval t="8566" b="92485" l="7960" r="91879">
                          <a14:foregroundMark x1="8364" y1="42101" x2="8364" y2="42101"/>
                          <a14:foregroundMark x1="40202" y1="8566" x2="40202" y2="8566"/>
                          <a14:foregroundMark x1="91919" y1="41333" x2="91919" y2="41333"/>
                          <a14:foregroundMark x1="49576" y1="92525" x2="49576" y2="92525"/>
                          <a14:foregroundMark x1="8121" y1="33253" x2="8121" y2="33253"/>
                          <a14:foregroundMark x1="7960" y1="40000" x2="7960" y2="40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503" t="6257" r="5310" b="5798"/>
            <a:stretch/>
          </p:blipFill>
          <p:spPr>
            <a:xfrm>
              <a:off x="8384980" y="1196090"/>
              <a:ext cx="1406547" cy="137160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393CB34F-50AC-04F3-2EFA-5808EBE8410A}"/>
                </a:ext>
              </a:extLst>
            </p:cNvPr>
            <p:cNvSpPr txBox="1"/>
            <p:nvPr/>
          </p:nvSpPr>
          <p:spPr>
            <a:xfrm>
              <a:off x="8335653" y="1661484"/>
              <a:ext cx="1553333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6BCB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2,</a:t>
              </a:r>
              <a:r>
                <a:rPr kumimoji="0" lang="en-US" sz="22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6BCB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90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6BCB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 €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2515968-5E4C-4725-5D95-7CC703508B63}"/>
              </a:ext>
            </a:extLst>
          </p:cNvPr>
          <p:cNvSpPr txBox="1"/>
          <p:nvPr/>
        </p:nvSpPr>
        <p:spPr>
          <a:xfrm>
            <a:off x="2368204" y="2486379"/>
            <a:ext cx="25611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0" i="1" u="none" strike="noStrike" kern="1200" cap="none" spc="0" normalizeH="0" baseline="0" noProof="0" dirty="0">
                <a:ln>
                  <a:noFill/>
                </a:ln>
                <a:solidFill>
                  <a:srgbClr val="7D1900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t>Paddle scraper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0" i="1" u="none" strike="noStrike" kern="1200" cap="none" spc="0" normalizeH="0" baseline="0" noProof="0" dirty="0">
                <a:ln>
                  <a:noFill/>
                </a:ln>
                <a:solidFill>
                  <a:srgbClr val="7D1900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t>SS244031</a:t>
            </a:r>
          </a:p>
        </p:txBody>
      </p:sp>
      <p:pic>
        <p:nvPicPr>
          <p:cNvPr id="25602" name="Picture 2" descr="tupperware-ww-st-2202-120001">
            <a:extLst>
              <a:ext uri="{FF2B5EF4-FFF2-40B4-BE49-F238E27FC236}">
                <a16:creationId xmlns:a16="http://schemas.microsoft.com/office/drawing/2014/main" xmlns="" id="{F3F5135D-F094-0DD5-7FB7-B3D121150E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500" b="25667"/>
          <a:stretch/>
        </p:blipFill>
        <p:spPr bwMode="auto">
          <a:xfrm>
            <a:off x="2156663" y="2977249"/>
            <a:ext cx="3466546" cy="172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tupperware-emea-mkg-2408-9001">
            <a:extLst>
              <a:ext uri="{FF2B5EF4-FFF2-40B4-BE49-F238E27FC236}">
                <a16:creationId xmlns:a16="http://schemas.microsoft.com/office/drawing/2014/main" xmlns="" id="{0A1A3DB7-19BE-AB11-132C-C4AF954CAA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33" t="27833" r="15667" b="17823"/>
          <a:stretch/>
        </p:blipFill>
        <p:spPr bwMode="auto">
          <a:xfrm>
            <a:off x="5905760" y="2503056"/>
            <a:ext cx="3570069" cy="275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309D0B8-56B0-A64A-6FB2-34A69F57E34C}"/>
              </a:ext>
            </a:extLst>
          </p:cNvPr>
          <p:cNvSpPr txBox="1"/>
          <p:nvPr/>
        </p:nvSpPr>
        <p:spPr>
          <a:xfrm>
            <a:off x="6448021" y="2027737"/>
            <a:ext cx="25611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300" b="0" i="1" u="none" strike="noStrike" kern="1200" cap="none" spc="0" normalizeH="0" baseline="0" noProof="0" dirty="0">
                <a:ln>
                  <a:noFill/>
                </a:ln>
                <a:solidFill>
                  <a:srgbClr val="7D1900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t>S.S. Bowl 1,4 L</a:t>
            </a:r>
            <a:endParaRPr kumimoji="0" lang="en-US" sz="1300" b="0" i="1" u="none" strike="noStrike" kern="1200" cap="none" spc="0" normalizeH="0" baseline="0" noProof="0" dirty="0">
              <a:ln>
                <a:noFill/>
              </a:ln>
              <a:solidFill>
                <a:srgbClr val="7D1900"/>
              </a:solidFill>
              <a:effectLst/>
              <a:uLnTx/>
              <a:uFillTx/>
              <a:latin typeface="Earl Sans" panose="00000500000000000000" pitchFamily="50" charset="-18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0" i="1" u="none" strike="noStrike" kern="1200" cap="none" spc="0" normalizeH="0" baseline="0" noProof="0" dirty="0">
                <a:ln>
                  <a:noFill/>
                </a:ln>
                <a:solidFill>
                  <a:srgbClr val="7D1900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t>SS244032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AE0D8B12-4ABC-E0D8-EF28-3245ACA95AE1}"/>
              </a:ext>
            </a:extLst>
          </p:cNvPr>
          <p:cNvGrpSpPr/>
          <p:nvPr/>
        </p:nvGrpSpPr>
        <p:grpSpPr>
          <a:xfrm>
            <a:off x="7911642" y="925818"/>
            <a:ext cx="1553333" cy="1371600"/>
            <a:chOff x="8335653" y="1196090"/>
            <a:chExt cx="1553333" cy="1371600"/>
          </a:xfrm>
        </p:grpSpPr>
        <p:pic>
          <p:nvPicPr>
            <p:cNvPr id="14" name="Picture 13" descr="A red circle with white background&#10;&#10;Description automatically generated">
              <a:extLst>
                <a:ext uri="{FF2B5EF4-FFF2-40B4-BE49-F238E27FC236}">
                  <a16:creationId xmlns:a16="http://schemas.microsoft.com/office/drawing/2014/main" xmlns="" id="{B9FABA6B-79CF-70D5-6AA0-F86865EC91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backgroundRemoval t="8566" b="92485" l="7960" r="91879">
                          <a14:foregroundMark x1="8364" y1="42101" x2="8364" y2="42101"/>
                          <a14:foregroundMark x1="40202" y1="8566" x2="40202" y2="8566"/>
                          <a14:foregroundMark x1="91919" y1="41333" x2="91919" y2="41333"/>
                          <a14:foregroundMark x1="49576" y1="92525" x2="49576" y2="92525"/>
                          <a14:foregroundMark x1="8121" y1="33253" x2="8121" y2="33253"/>
                          <a14:foregroundMark x1="7960" y1="40000" x2="7960" y2="40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503" t="6257" r="5310" b="5798"/>
            <a:stretch/>
          </p:blipFill>
          <p:spPr>
            <a:xfrm>
              <a:off x="8384980" y="1196090"/>
              <a:ext cx="1406547" cy="13716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5783A50F-9D91-851B-4A59-FE5992337989}"/>
                </a:ext>
              </a:extLst>
            </p:cNvPr>
            <p:cNvSpPr txBox="1"/>
            <p:nvPr/>
          </p:nvSpPr>
          <p:spPr>
            <a:xfrm>
              <a:off x="8335653" y="1661484"/>
              <a:ext cx="1553333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6BCB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11,</a:t>
              </a:r>
              <a:r>
                <a:rPr kumimoji="0" lang="en-US" sz="22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6BCB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90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6BCB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 €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47444F5E-2F04-3F6C-737D-E790B3443F97}"/>
              </a:ext>
            </a:extLst>
          </p:cNvPr>
          <p:cNvGrpSpPr/>
          <p:nvPr/>
        </p:nvGrpSpPr>
        <p:grpSpPr>
          <a:xfrm>
            <a:off x="9324437" y="1624029"/>
            <a:ext cx="1553333" cy="1371600"/>
            <a:chOff x="8311586" y="1196090"/>
            <a:chExt cx="1553333" cy="1371600"/>
          </a:xfrm>
        </p:grpSpPr>
        <p:pic>
          <p:nvPicPr>
            <p:cNvPr id="17" name="Picture 16" descr="A red circle with white background&#10;&#10;Description automatically generated">
              <a:extLst>
                <a:ext uri="{FF2B5EF4-FFF2-40B4-BE49-F238E27FC236}">
                  <a16:creationId xmlns:a16="http://schemas.microsoft.com/office/drawing/2014/main" xmlns="" id="{26C86E57-2F35-64F0-1DC7-F79134E4BF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backgroundRemoval t="8566" b="92485" l="7960" r="91879">
                          <a14:foregroundMark x1="8364" y1="42101" x2="8364" y2="42101"/>
                          <a14:foregroundMark x1="40202" y1="8566" x2="40202" y2="8566"/>
                          <a14:foregroundMark x1="91919" y1="41333" x2="91919" y2="41333"/>
                          <a14:foregroundMark x1="49576" y1="92525" x2="49576" y2="92525"/>
                          <a14:foregroundMark x1="8121" y1="33253" x2="8121" y2="33253"/>
                          <a14:foregroundMark x1="7960" y1="40000" x2="7960" y2="40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503" t="6257" r="5310" b="5798"/>
            <a:stretch/>
          </p:blipFill>
          <p:spPr>
            <a:xfrm>
              <a:off x="8384980" y="1196090"/>
              <a:ext cx="1406547" cy="137160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EAB47120-2E63-E0A9-F2D3-3E99C0F606DB}"/>
                </a:ext>
              </a:extLst>
            </p:cNvPr>
            <p:cNvSpPr txBox="1"/>
            <p:nvPr/>
          </p:nvSpPr>
          <p:spPr>
            <a:xfrm>
              <a:off x="8311586" y="1497169"/>
              <a:ext cx="1553333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6BCB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NEW</a:t>
              </a:r>
            </a:p>
            <a:p>
              <a:pPr algn="ctr">
                <a:defRPr/>
              </a:pPr>
              <a:r>
                <a:rPr lang="en-US" sz="2200" b="1" dirty="0">
                  <a:solidFill>
                    <a:srgbClr val="F6BCBB"/>
                  </a:solidFill>
                  <a:latin typeface="Earl Sans" panose="00000500000000000000" pitchFamily="50" charset="-18"/>
                </a:rPr>
                <a:t>COLOR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6BCBB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254013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6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rectangle with black border&#10;&#10;Description automatically generated">
            <a:extLst>
              <a:ext uri="{FF2B5EF4-FFF2-40B4-BE49-F238E27FC236}">
                <a16:creationId xmlns:a16="http://schemas.microsoft.com/office/drawing/2014/main" xmlns="" id="{36A07D4B-DC2A-DA58-D2B1-06D29492EA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48" t="8889" r="4599" b="8574"/>
          <a:stretch/>
        </p:blipFill>
        <p:spPr>
          <a:xfrm>
            <a:off x="3048" y="-46757"/>
            <a:ext cx="12188952" cy="695151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arl Sans" panose="00000500000000000000" pitchFamily="50" charset="-18"/>
              <a:ea typeface="+mn-ea"/>
              <a:cs typeface="+mn-cs"/>
            </a:endParaRP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xmlns="" id="{A39107E2-397A-113F-EF76-058DA448D6E6}"/>
              </a:ext>
            </a:extLst>
          </p:cNvPr>
          <p:cNvSpPr txBox="1">
            <a:spLocks/>
          </p:cNvSpPr>
          <p:nvPr/>
        </p:nvSpPr>
        <p:spPr>
          <a:xfrm>
            <a:off x="3444034" y="379975"/>
            <a:ext cx="5254409" cy="4691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11461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Arial" panose="020B0604020202020204" pitchFamily="34" charset="0"/>
              </a:rPr>
              <a:t>Dear HOSTESSES</a:t>
            </a: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011461"/>
              </a:solidFill>
              <a:effectLst/>
              <a:uLnTx/>
              <a:uFillTx/>
              <a:latin typeface="Earl Sans" panose="00000500000000000000" pitchFamily="50" charset="-18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Picture 10" descr="A black background with blue text&#10;&#10;Description automatically generated">
            <a:extLst>
              <a:ext uri="{FF2B5EF4-FFF2-40B4-BE49-F238E27FC236}">
                <a16:creationId xmlns:a16="http://schemas.microsoft.com/office/drawing/2014/main" xmlns="" id="{E65897BF-F92C-9201-92D3-30A8E8D136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3107" b="41100"/>
          <a:stretch/>
        </p:blipFill>
        <p:spPr>
          <a:xfrm>
            <a:off x="5205025" y="6269495"/>
            <a:ext cx="1732425" cy="2736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4F13F8D5-C942-A9FE-8F9A-6BE132A2EEF7}"/>
              </a:ext>
            </a:extLst>
          </p:cNvPr>
          <p:cNvSpPr txBox="1"/>
          <p:nvPr/>
        </p:nvSpPr>
        <p:spPr>
          <a:xfrm>
            <a:off x="4026333" y="5764162"/>
            <a:ext cx="11331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9E6FF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t>XX €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0F938371-8C4F-74AA-46D7-7F4ED76EFDA7}"/>
              </a:ext>
            </a:extLst>
          </p:cNvPr>
          <p:cNvSpPr txBox="1"/>
          <p:nvPr/>
        </p:nvSpPr>
        <p:spPr>
          <a:xfrm>
            <a:off x="9842532" y="5766826"/>
            <a:ext cx="11331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9E6FF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t>XX €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D4703159-9ACD-36B6-54B7-CD6650F5CF94}"/>
              </a:ext>
            </a:extLst>
          </p:cNvPr>
          <p:cNvGrpSpPr/>
          <p:nvPr/>
        </p:nvGrpSpPr>
        <p:grpSpPr>
          <a:xfrm>
            <a:off x="1406966" y="849131"/>
            <a:ext cx="3031167" cy="5170575"/>
            <a:chOff x="1445066" y="802719"/>
            <a:chExt cx="3031167" cy="5170575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xmlns="" id="{1972F569-787B-49EF-DF2E-087F2C9D6422}"/>
                </a:ext>
              </a:extLst>
            </p:cNvPr>
            <p:cNvGrpSpPr/>
            <p:nvPr/>
          </p:nvGrpSpPr>
          <p:grpSpPr>
            <a:xfrm>
              <a:off x="1445066" y="802719"/>
              <a:ext cx="3031167" cy="5170575"/>
              <a:chOff x="412865" y="738666"/>
              <a:chExt cx="3031167" cy="5170575"/>
            </a:xfrm>
          </p:grpSpPr>
          <p:pic>
            <p:nvPicPr>
              <p:cNvPr id="10" name="Picture 9" descr="A white rectangle with black border&#10;&#10;Description automatically generated">
                <a:extLst>
                  <a:ext uri="{FF2B5EF4-FFF2-40B4-BE49-F238E27FC236}">
                    <a16:creationId xmlns:a16="http://schemas.microsoft.com/office/drawing/2014/main" xmlns="" id="{F30BAB1F-AB8A-0C54-AF68-A4E01EEBB4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328" t="10585" r="5737" b="9951"/>
              <a:stretch/>
            </p:blipFill>
            <p:spPr>
              <a:xfrm rot="5400000">
                <a:off x="-656839" y="1808370"/>
                <a:ext cx="5170575" cy="3031167"/>
              </a:xfrm>
              <a:prstGeom prst="rect">
                <a:avLst/>
              </a:prstGeom>
            </p:spPr>
          </p:pic>
          <p:sp>
            <p:nvSpPr>
              <p:cNvPr id="8" name="Text Placeholder 10">
                <a:extLst>
                  <a:ext uri="{FF2B5EF4-FFF2-40B4-BE49-F238E27FC236}">
                    <a16:creationId xmlns:a16="http://schemas.microsoft.com/office/drawing/2014/main" xmlns="" id="{3537CF9F-F192-4484-DC48-3EBD743190C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0714" y="2296986"/>
                <a:ext cx="2747857" cy="124872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3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2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1461"/>
                    </a:solidFill>
                    <a:effectLst/>
                    <a:uLnTx/>
                    <a:uFillTx/>
                    <a:latin typeface="Earl Sans" panose="00000500000000000000" pitchFamily="50" charset="-18"/>
                    <a:ea typeface="+mn-ea"/>
                    <a:cs typeface="Arial" panose="020B0604020202020204" pitchFamily="34" charset="0"/>
                  </a:rPr>
                  <a:t>For an order of at least </a:t>
                </a: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1461"/>
                    </a:solidFill>
                    <a:effectLst/>
                    <a:uLnTx/>
                    <a:uFillTx/>
                    <a:latin typeface="Earl Sans" panose="00000500000000000000" pitchFamily="50" charset="-18"/>
                    <a:ea typeface="+mn-ea"/>
                    <a:cs typeface="Arial" panose="020B0604020202020204" pitchFamily="34" charset="0"/>
                  </a:rPr>
                  <a:t>120 EUR </a:t>
                </a:r>
                <a:r>
                  <a:rPr kumimoji="0" lang="en-US" sz="12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1461"/>
                    </a:solidFill>
                    <a:effectLst/>
                    <a:uLnTx/>
                    <a:uFillTx/>
                    <a:latin typeface="Earl Sans" panose="00000500000000000000" pitchFamily="50" charset="-18"/>
                    <a:ea typeface="+mn-ea"/>
                    <a:cs typeface="Arial" panose="020B0604020202020204" pitchFamily="34" charset="0"/>
                  </a:rPr>
                  <a:t>and 1 fixed Party</a:t>
                </a:r>
              </a:p>
              <a:p>
                <a:pPr marL="0" marR="0" lvl="0" indent="0" algn="ctr" defTabSz="9143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2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1461"/>
                    </a:solidFill>
                    <a:effectLst/>
                    <a:uLnTx/>
                    <a:uFillTx/>
                    <a:latin typeface="Earl Sans" panose="00000500000000000000" pitchFamily="50" charset="-18"/>
                    <a:ea typeface="+mn-ea"/>
                    <a:cs typeface="Arial" panose="020B0604020202020204" pitchFamily="34" charset="0"/>
                  </a:rPr>
                  <a:t>and held in the next 3 weeks, you will receive:</a:t>
                </a:r>
              </a:p>
              <a:p>
                <a:pPr marL="0" marR="0" lvl="0" indent="0" algn="ctr" defTabSz="9143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1461"/>
                    </a:solidFill>
                    <a:effectLst/>
                    <a:uLnTx/>
                    <a:uFillTx/>
                    <a:latin typeface="Earl Sans" panose="00000500000000000000" pitchFamily="50" charset="-18"/>
                    <a:ea typeface="+mn-ea"/>
                    <a:cs typeface="Arial" panose="020B0604020202020204" pitchFamily="34" charset="0"/>
                  </a:rPr>
                  <a:t>Basic Line 500 ml</a:t>
                </a:r>
              </a:p>
              <a:p>
                <a:pPr marL="0" marR="0" lvl="0" indent="0" algn="ctr" defTabSz="9143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1461"/>
                    </a:solidFill>
                    <a:effectLst/>
                    <a:uLnTx/>
                    <a:uFillTx/>
                    <a:latin typeface="Earl Sans" panose="00000500000000000000" pitchFamily="50" charset="-18"/>
                    <a:ea typeface="+mn-ea"/>
                    <a:cs typeface="Arial" panose="020B0604020202020204" pitchFamily="34" charset="0"/>
                  </a:rPr>
                  <a:t>TG244001</a:t>
                </a:r>
                <a:endParaRPr kumimoji="0" lang="tr-T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11461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4F3226F3-19BC-C599-9D55-F402EC5B5871}"/>
                </a:ext>
              </a:extLst>
            </p:cNvPr>
            <p:cNvGrpSpPr/>
            <p:nvPr/>
          </p:nvGrpSpPr>
          <p:grpSpPr>
            <a:xfrm>
              <a:off x="1842683" y="1065559"/>
              <a:ext cx="2228319" cy="1248723"/>
              <a:chOff x="637057" y="1034753"/>
              <a:chExt cx="2228319" cy="1248723"/>
            </a:xfrm>
          </p:grpSpPr>
          <p:pic>
            <p:nvPicPr>
              <p:cNvPr id="17" name="Picture 16" descr="A blue rectangle with black background&#10;&#10;Description automatically generated">
                <a:extLst>
                  <a:ext uri="{FF2B5EF4-FFF2-40B4-BE49-F238E27FC236}">
                    <a16:creationId xmlns:a16="http://schemas.microsoft.com/office/drawing/2014/main" xmlns="" id="{7E893288-A33C-FC5E-40C5-E2022D6D3DE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981" t="11282" r="5955" b="9761"/>
              <a:stretch/>
            </p:blipFill>
            <p:spPr>
              <a:xfrm>
                <a:off x="637057" y="1034753"/>
                <a:ext cx="2228319" cy="1248723"/>
              </a:xfrm>
              <a:prstGeom prst="rect">
                <a:avLst/>
              </a:prstGeom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2FFEA80C-B991-5C8B-3365-CA2F7670A467}"/>
                  </a:ext>
                </a:extLst>
              </p:cNvPr>
              <p:cNvSpPr txBox="1"/>
              <p:nvPr/>
            </p:nvSpPr>
            <p:spPr>
              <a:xfrm>
                <a:off x="706427" y="1474447"/>
                <a:ext cx="207699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D9E6FF"/>
                    </a:solidFill>
                    <a:effectLst/>
                    <a:uLnTx/>
                    <a:uFillTx/>
                    <a:latin typeface="Earl Sans" panose="00000500000000000000" pitchFamily="50" charset="-18"/>
                    <a:ea typeface="+mn-ea"/>
                    <a:cs typeface="+mn-cs"/>
                  </a:rPr>
                  <a:t>Thank You Gift</a:t>
                </a:r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D6BD94B3-34D8-FB5B-6936-AFFCACC1D311}"/>
              </a:ext>
            </a:extLst>
          </p:cNvPr>
          <p:cNvGrpSpPr/>
          <p:nvPr/>
        </p:nvGrpSpPr>
        <p:grpSpPr>
          <a:xfrm>
            <a:off x="4580415" y="849131"/>
            <a:ext cx="3031167" cy="5170575"/>
            <a:chOff x="1445066" y="802719"/>
            <a:chExt cx="3031167" cy="5170575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xmlns="" id="{9DF24FCC-714F-EE16-1FB1-8CDC7AE3E80D}"/>
                </a:ext>
              </a:extLst>
            </p:cNvPr>
            <p:cNvGrpSpPr/>
            <p:nvPr/>
          </p:nvGrpSpPr>
          <p:grpSpPr>
            <a:xfrm>
              <a:off x="1445066" y="802719"/>
              <a:ext cx="3031167" cy="5170575"/>
              <a:chOff x="412865" y="738666"/>
              <a:chExt cx="3031167" cy="5170575"/>
            </a:xfrm>
          </p:grpSpPr>
          <p:pic>
            <p:nvPicPr>
              <p:cNvPr id="47" name="Picture 46" descr="A white rectangle with black border&#10;&#10;Description automatically generated">
                <a:extLst>
                  <a:ext uri="{FF2B5EF4-FFF2-40B4-BE49-F238E27FC236}">
                    <a16:creationId xmlns:a16="http://schemas.microsoft.com/office/drawing/2014/main" xmlns="" id="{3A5BCE85-92C9-A069-DDB2-4AA48D99521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328" t="10585" r="5737" b="9951"/>
              <a:stretch/>
            </p:blipFill>
            <p:spPr>
              <a:xfrm rot="5400000">
                <a:off x="-656839" y="1808370"/>
                <a:ext cx="5170575" cy="3031167"/>
              </a:xfrm>
              <a:prstGeom prst="rect">
                <a:avLst/>
              </a:prstGeom>
            </p:spPr>
          </p:pic>
          <p:sp>
            <p:nvSpPr>
              <p:cNvPr id="48" name="Text Placeholder 10">
                <a:extLst>
                  <a:ext uri="{FF2B5EF4-FFF2-40B4-BE49-F238E27FC236}">
                    <a16:creationId xmlns:a16="http://schemas.microsoft.com/office/drawing/2014/main" xmlns="" id="{E09AB413-1F03-5BEF-A485-5E9232449D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4522" y="2296986"/>
                <a:ext cx="2747857" cy="1576142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3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2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1461"/>
                    </a:solidFill>
                    <a:effectLst/>
                    <a:uLnTx/>
                    <a:uFillTx/>
                    <a:latin typeface="Earl Sans" panose="00000500000000000000" pitchFamily="50" charset="-18"/>
                    <a:ea typeface="+mn-ea"/>
                    <a:cs typeface="Arial" panose="020B0604020202020204" pitchFamily="34" charset="0"/>
                  </a:rPr>
                  <a:t>For an order of at least </a:t>
                </a: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1461"/>
                    </a:solidFill>
                    <a:effectLst/>
                    <a:uLnTx/>
                    <a:uFillTx/>
                    <a:latin typeface="Earl Sans" panose="00000500000000000000" pitchFamily="50" charset="-18"/>
                    <a:ea typeface="+mn-ea"/>
                    <a:cs typeface="Arial" panose="020B0604020202020204" pitchFamily="34" charset="0"/>
                  </a:rPr>
                  <a:t>250 EUR </a:t>
                </a:r>
                <a:r>
                  <a:rPr kumimoji="0" lang="en-US" sz="12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1461"/>
                    </a:solidFill>
                    <a:effectLst/>
                    <a:uLnTx/>
                    <a:uFillTx/>
                    <a:latin typeface="Earl Sans" panose="00000500000000000000" pitchFamily="50" charset="-18"/>
                    <a:ea typeface="+mn-ea"/>
                    <a:cs typeface="Arial" panose="020B0604020202020204" pitchFamily="34" charset="0"/>
                  </a:rPr>
                  <a:t>and 2 fixed Parties and held in the next 3 weeks, you will</a:t>
                </a:r>
              </a:p>
              <a:p>
                <a:pPr marL="0" marR="0" lvl="0" indent="0" algn="ctr" defTabSz="9143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2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1461"/>
                    </a:solidFill>
                    <a:effectLst/>
                    <a:uLnTx/>
                    <a:uFillTx/>
                    <a:latin typeface="Earl Sans" panose="00000500000000000000" pitchFamily="50" charset="-18"/>
                    <a:ea typeface="+mn-ea"/>
                    <a:cs typeface="Arial" panose="020B0604020202020204" pitchFamily="34" charset="0"/>
                  </a:rPr>
                  <a:t>receive:</a:t>
                </a:r>
              </a:p>
              <a:p>
                <a:pPr marL="0" marR="0" lvl="0" indent="0" algn="ctr" defTabSz="9143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1461"/>
                    </a:solidFill>
                    <a:effectLst/>
                    <a:uLnTx/>
                    <a:uFillTx/>
                    <a:latin typeface="Earl Sans" panose="00000500000000000000" pitchFamily="50" charset="-18"/>
                    <a:ea typeface="+mn-ea"/>
                    <a:cs typeface="Arial" panose="020B0604020202020204" pitchFamily="34" charset="0"/>
                  </a:rPr>
                  <a:t>Basic Line 1,2 L</a:t>
                </a:r>
              </a:p>
              <a:p>
                <a:pPr marL="0" marR="0" lvl="0" indent="0" algn="ctr" defTabSz="9143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1461"/>
                    </a:solidFill>
                    <a:effectLst/>
                    <a:uLnTx/>
                    <a:uFillTx/>
                    <a:latin typeface="Earl Sans" panose="00000500000000000000" pitchFamily="50" charset="-18"/>
                    <a:ea typeface="+mn-ea"/>
                    <a:cs typeface="Arial" panose="020B0604020202020204" pitchFamily="34" charset="0"/>
                  </a:rPr>
                  <a:t>Basic Line 2,5 L</a:t>
                </a:r>
              </a:p>
              <a:p>
                <a:pPr marL="0" marR="0" lvl="0" indent="0" algn="ctr" defTabSz="9143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1461"/>
                    </a:solidFill>
                    <a:effectLst/>
                    <a:uLnTx/>
                    <a:uFillTx/>
                    <a:latin typeface="Earl Sans" panose="00000500000000000000" pitchFamily="50" charset="-18"/>
                    <a:ea typeface="+mn-ea"/>
                    <a:cs typeface="Arial" panose="020B0604020202020204" pitchFamily="34" charset="0"/>
                  </a:rPr>
                  <a:t>HG244001</a:t>
                </a:r>
                <a:r>
                  <a:rPr kumimoji="0" lang="en-US" sz="12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1461"/>
                    </a:solidFill>
                    <a:effectLst/>
                    <a:uLnTx/>
                    <a:uFillTx/>
                    <a:latin typeface="Earl Sans" panose="00000500000000000000" pitchFamily="50" charset="-18"/>
                    <a:ea typeface="+mn-ea"/>
                    <a:cs typeface="Arial" panose="020B0604020202020204" pitchFamily="34" charset="0"/>
                  </a:rPr>
                  <a:t> </a:t>
                </a:r>
              </a:p>
              <a:p>
                <a:pPr marL="0" marR="0" lvl="0" indent="0" algn="ctr" defTabSz="9143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2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1461"/>
                    </a:solidFill>
                    <a:effectLst/>
                    <a:uLnTx/>
                    <a:uFillTx/>
                    <a:latin typeface="Earl Sans" panose="00000500000000000000" pitchFamily="50" charset="-18"/>
                    <a:ea typeface="+mn-ea"/>
                    <a:cs typeface="Arial" panose="020B0604020202020204" pitchFamily="34" charset="0"/>
                  </a:rPr>
                  <a:t>and </a:t>
                </a: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1461"/>
                    </a:solidFill>
                    <a:effectLst/>
                    <a:uLnTx/>
                    <a:uFillTx/>
                    <a:latin typeface="Earl Sans" panose="00000500000000000000" pitchFamily="50" charset="-18"/>
                    <a:ea typeface="+mn-ea"/>
                    <a:cs typeface="Arial" panose="020B0604020202020204" pitchFamily="34" charset="0"/>
                  </a:rPr>
                  <a:t>Thank you gift (TG244001 )</a:t>
                </a:r>
                <a:endParaRPr kumimoji="0" lang="tr-T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11461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xmlns="" id="{CC56BA28-1187-769D-4DC8-99901BC420C3}"/>
                </a:ext>
              </a:extLst>
            </p:cNvPr>
            <p:cNvGrpSpPr/>
            <p:nvPr/>
          </p:nvGrpSpPr>
          <p:grpSpPr>
            <a:xfrm>
              <a:off x="1846491" y="1065559"/>
              <a:ext cx="2228319" cy="1248723"/>
              <a:chOff x="640865" y="1034753"/>
              <a:chExt cx="2228319" cy="1248723"/>
            </a:xfrm>
          </p:grpSpPr>
          <p:pic>
            <p:nvPicPr>
              <p:cNvPr id="45" name="Picture 44" descr="A blue rectangle with black background&#10;&#10;Description automatically generated">
                <a:extLst>
                  <a:ext uri="{FF2B5EF4-FFF2-40B4-BE49-F238E27FC236}">
                    <a16:creationId xmlns:a16="http://schemas.microsoft.com/office/drawing/2014/main" xmlns="" id="{26197577-4243-9E46-2B13-D0607E2C35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981" t="11282" r="5955" b="9761"/>
              <a:stretch/>
            </p:blipFill>
            <p:spPr>
              <a:xfrm>
                <a:off x="640865" y="1034753"/>
                <a:ext cx="2228319" cy="1248723"/>
              </a:xfrm>
              <a:prstGeom prst="rect">
                <a:avLst/>
              </a:prstGeom>
            </p:spPr>
          </p:pic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63CFBF74-E3E5-FC64-E146-5BF672B86E83}"/>
                  </a:ext>
                </a:extLst>
              </p:cNvPr>
              <p:cNvSpPr txBox="1"/>
              <p:nvPr/>
            </p:nvSpPr>
            <p:spPr>
              <a:xfrm>
                <a:off x="710235" y="1474447"/>
                <a:ext cx="207699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D9E6FF"/>
                    </a:solidFill>
                    <a:effectLst/>
                    <a:uLnTx/>
                    <a:uFillTx/>
                    <a:latin typeface="Earl Sans" panose="00000500000000000000" pitchFamily="50" charset="-18"/>
                    <a:ea typeface="+mn-ea"/>
                    <a:cs typeface="+mn-cs"/>
                  </a:rPr>
                  <a:t>Super Gift 1</a:t>
                </a:r>
              </a:p>
            </p:txBody>
          </p:sp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2E83FDC1-923D-CD2C-1027-6CE59CC671BC}"/>
              </a:ext>
            </a:extLst>
          </p:cNvPr>
          <p:cNvGrpSpPr/>
          <p:nvPr/>
        </p:nvGrpSpPr>
        <p:grpSpPr>
          <a:xfrm>
            <a:off x="7752049" y="849131"/>
            <a:ext cx="3031167" cy="5170575"/>
            <a:chOff x="1445066" y="802719"/>
            <a:chExt cx="3031167" cy="5170575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xmlns="" id="{58DBE2D3-85C9-9178-0E2F-B26F8EB11FCA}"/>
                </a:ext>
              </a:extLst>
            </p:cNvPr>
            <p:cNvGrpSpPr/>
            <p:nvPr/>
          </p:nvGrpSpPr>
          <p:grpSpPr>
            <a:xfrm>
              <a:off x="1445066" y="802719"/>
              <a:ext cx="3031167" cy="5170575"/>
              <a:chOff x="412865" y="738666"/>
              <a:chExt cx="3031167" cy="5170575"/>
            </a:xfrm>
          </p:grpSpPr>
          <p:pic>
            <p:nvPicPr>
              <p:cNvPr id="56" name="Picture 55" descr="A white rectangle with black border&#10;&#10;Description automatically generated">
                <a:extLst>
                  <a:ext uri="{FF2B5EF4-FFF2-40B4-BE49-F238E27FC236}">
                    <a16:creationId xmlns:a16="http://schemas.microsoft.com/office/drawing/2014/main" xmlns="" id="{42E9C92C-74A0-4D9C-BBAE-FBD256C75B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328" t="10585" r="5737" b="9951"/>
              <a:stretch/>
            </p:blipFill>
            <p:spPr>
              <a:xfrm rot="5400000">
                <a:off x="-656839" y="1808370"/>
                <a:ext cx="5170575" cy="3031167"/>
              </a:xfrm>
              <a:prstGeom prst="rect">
                <a:avLst/>
              </a:prstGeom>
            </p:spPr>
          </p:pic>
          <p:sp>
            <p:nvSpPr>
              <p:cNvPr id="57" name="Text Placeholder 10">
                <a:extLst>
                  <a:ext uri="{FF2B5EF4-FFF2-40B4-BE49-F238E27FC236}">
                    <a16:creationId xmlns:a16="http://schemas.microsoft.com/office/drawing/2014/main" xmlns="" id="{BAB2C5F0-9E15-0F1E-3BB9-D058272BD7C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0144" y="2292417"/>
                <a:ext cx="2747857" cy="1795217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3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2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1461"/>
                    </a:solidFill>
                    <a:effectLst/>
                    <a:uLnTx/>
                    <a:uFillTx/>
                    <a:latin typeface="Earl Sans" panose="00000500000000000000" pitchFamily="50" charset="-18"/>
                    <a:ea typeface="+mn-ea"/>
                    <a:cs typeface="Arial" panose="020B0604020202020204" pitchFamily="34" charset="0"/>
                  </a:rPr>
                  <a:t>For an order of at least </a:t>
                </a: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1461"/>
                    </a:solidFill>
                    <a:effectLst/>
                    <a:uLnTx/>
                    <a:uFillTx/>
                    <a:latin typeface="Earl Sans" panose="00000500000000000000" pitchFamily="50" charset="-18"/>
                    <a:ea typeface="+mn-ea"/>
                    <a:cs typeface="Arial" panose="020B0604020202020204" pitchFamily="34" charset="0"/>
                  </a:rPr>
                  <a:t>350 EUR</a:t>
                </a:r>
              </a:p>
              <a:p>
                <a:pPr marL="0" marR="0" lvl="0" indent="0" algn="ctr" defTabSz="9143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2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1461"/>
                    </a:solidFill>
                    <a:effectLst/>
                    <a:uLnTx/>
                    <a:uFillTx/>
                    <a:latin typeface="Earl Sans" panose="00000500000000000000" pitchFamily="50" charset="-18"/>
                    <a:ea typeface="+mn-ea"/>
                    <a:cs typeface="Arial" panose="020B0604020202020204" pitchFamily="34" charset="0"/>
                  </a:rPr>
                  <a:t>and 2 fixed Parties and held in the next 3 weeks, you will receive:</a:t>
                </a:r>
              </a:p>
              <a:p>
                <a:pPr marL="0" marR="0" lvl="0" indent="0" algn="ctr" defTabSz="9143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1461"/>
                    </a:solidFill>
                    <a:effectLst/>
                    <a:uLnTx/>
                    <a:uFillTx/>
                    <a:latin typeface="Earl Sans" panose="00000500000000000000" pitchFamily="50" charset="-18"/>
                    <a:ea typeface="+mn-ea"/>
                    <a:cs typeface="Arial" panose="020B0604020202020204" pitchFamily="34" charset="0"/>
                  </a:rPr>
                  <a:t>Basic Line 5 L</a:t>
                </a:r>
              </a:p>
              <a:p>
                <a:pPr marL="0" marR="0" lvl="0" indent="0" algn="ctr" defTabSz="9143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1461"/>
                    </a:solidFill>
                    <a:effectLst/>
                    <a:uLnTx/>
                    <a:uFillTx/>
                    <a:latin typeface="Earl Sans" panose="00000500000000000000" pitchFamily="50" charset="-18"/>
                    <a:ea typeface="+mn-ea"/>
                    <a:cs typeface="Arial" panose="020B0604020202020204" pitchFamily="34" charset="0"/>
                  </a:rPr>
                  <a:t>Basic Line 1,2 L</a:t>
                </a:r>
              </a:p>
              <a:p>
                <a:pPr marL="0" marR="0" lvl="0" indent="0" algn="ctr" defTabSz="9143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1461"/>
                    </a:solidFill>
                    <a:effectLst/>
                    <a:uLnTx/>
                    <a:uFillTx/>
                    <a:latin typeface="Earl Sans" panose="00000500000000000000" pitchFamily="50" charset="-18"/>
                    <a:ea typeface="+mn-ea"/>
                    <a:cs typeface="Arial" panose="020B0604020202020204" pitchFamily="34" charset="0"/>
                  </a:rPr>
                  <a:t>Basic Line 2,5 L</a:t>
                </a:r>
              </a:p>
              <a:p>
                <a:pPr marL="0" marR="0" lvl="0" indent="0" algn="ctr" defTabSz="9143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1461"/>
                    </a:solidFill>
                    <a:effectLst/>
                    <a:uLnTx/>
                    <a:uFillTx/>
                    <a:latin typeface="Earl Sans" panose="00000500000000000000" pitchFamily="50" charset="-18"/>
                    <a:ea typeface="+mn-ea"/>
                    <a:cs typeface="Arial" panose="020B0604020202020204" pitchFamily="34" charset="0"/>
                  </a:rPr>
                  <a:t>HG244002</a:t>
                </a:r>
              </a:p>
              <a:p>
                <a:pPr marL="0" marR="0" lvl="0" indent="0" algn="ctr" defTabSz="9143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2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1461"/>
                    </a:solidFill>
                    <a:effectLst/>
                    <a:uLnTx/>
                    <a:uFillTx/>
                    <a:latin typeface="Earl Sans" panose="00000500000000000000" pitchFamily="50" charset="-18"/>
                    <a:ea typeface="+mn-ea"/>
                    <a:cs typeface="Arial" panose="020B0604020202020204" pitchFamily="34" charset="0"/>
                  </a:rPr>
                  <a:t>and </a:t>
                </a: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1461"/>
                    </a:solidFill>
                    <a:effectLst/>
                    <a:uLnTx/>
                    <a:uFillTx/>
                    <a:latin typeface="Earl Sans" panose="00000500000000000000" pitchFamily="50" charset="-18"/>
                    <a:ea typeface="+mn-ea"/>
                    <a:cs typeface="Arial" panose="020B0604020202020204" pitchFamily="34" charset="0"/>
                  </a:rPr>
                  <a:t>Thank you gift (TG244001 </a:t>
                </a:r>
                <a:r>
                  <a:rPr kumimoji="0" lang="en-US" sz="12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1461"/>
                    </a:solidFill>
                    <a:effectLst/>
                    <a:uLnTx/>
                    <a:uFillTx/>
                    <a:latin typeface="Earl Sans" panose="00000500000000000000" pitchFamily="50" charset="-18"/>
                    <a:ea typeface="+mn-ea"/>
                    <a:cs typeface="Arial" panose="020B0604020202020204" pitchFamily="34" charset="0"/>
                  </a:rPr>
                  <a:t>)</a:t>
                </a:r>
                <a:endParaRPr kumimoji="0" lang="tr-T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11461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xmlns="" id="{8D28802F-4CD9-85FB-6850-E945800EDDDA}"/>
                </a:ext>
              </a:extLst>
            </p:cNvPr>
            <p:cNvGrpSpPr/>
            <p:nvPr/>
          </p:nvGrpSpPr>
          <p:grpSpPr>
            <a:xfrm>
              <a:off x="1852113" y="1060990"/>
              <a:ext cx="2228319" cy="1248723"/>
              <a:chOff x="646487" y="1030184"/>
              <a:chExt cx="2228319" cy="1248723"/>
            </a:xfrm>
          </p:grpSpPr>
          <p:pic>
            <p:nvPicPr>
              <p:cNvPr id="54" name="Picture 53" descr="A blue rectangle with black background&#10;&#10;Description automatically generated">
                <a:extLst>
                  <a:ext uri="{FF2B5EF4-FFF2-40B4-BE49-F238E27FC236}">
                    <a16:creationId xmlns:a16="http://schemas.microsoft.com/office/drawing/2014/main" xmlns="" id="{333F1615-072D-E7EB-02FB-3BD1C950D51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981" t="11282" r="5955" b="9761"/>
              <a:stretch/>
            </p:blipFill>
            <p:spPr>
              <a:xfrm>
                <a:off x="646487" y="1030184"/>
                <a:ext cx="2228319" cy="1248723"/>
              </a:xfrm>
              <a:prstGeom prst="rect">
                <a:avLst/>
              </a:prstGeom>
            </p:spPr>
          </p:pic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5EC30D24-4894-FBF5-D240-8690F589012A}"/>
                  </a:ext>
                </a:extLst>
              </p:cNvPr>
              <p:cNvSpPr txBox="1"/>
              <p:nvPr/>
            </p:nvSpPr>
            <p:spPr>
              <a:xfrm>
                <a:off x="715857" y="1469878"/>
                <a:ext cx="207699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D9E6FF"/>
                    </a:solidFill>
                    <a:effectLst/>
                    <a:uLnTx/>
                    <a:uFillTx/>
                    <a:latin typeface="Earl Sans" panose="00000500000000000000" pitchFamily="50" charset="-18"/>
                    <a:ea typeface="+mn-ea"/>
                    <a:cs typeface="+mn-cs"/>
                  </a:rPr>
                  <a:t>Super Gift 2</a:t>
                </a:r>
              </a:p>
            </p:txBody>
          </p:sp>
        </p:grpSp>
      </p:grpSp>
      <p:pic>
        <p:nvPicPr>
          <p:cNvPr id="26626" name="Picture 2" descr="tupperware-emea-mkg-2402-9040">
            <a:extLst>
              <a:ext uri="{FF2B5EF4-FFF2-40B4-BE49-F238E27FC236}">
                <a16:creationId xmlns:a16="http://schemas.microsoft.com/office/drawing/2014/main" xmlns="" id="{55265453-C2F4-E13F-233F-360644E2F4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000" t="50880" r="27167" b="11333"/>
          <a:stretch/>
        </p:blipFill>
        <p:spPr bwMode="auto">
          <a:xfrm>
            <a:off x="2346177" y="4242943"/>
            <a:ext cx="1152744" cy="9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tupperware-emea-mkg-2402-9042">
            <a:extLst>
              <a:ext uri="{FF2B5EF4-FFF2-40B4-BE49-F238E27FC236}">
                <a16:creationId xmlns:a16="http://schemas.microsoft.com/office/drawing/2014/main" xmlns="" id="{2636FF58-48E0-9ED8-39F9-0181E1FAC5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60" t="23533" r="8194" b="12793"/>
          <a:stretch/>
        </p:blipFill>
        <p:spPr bwMode="auto">
          <a:xfrm>
            <a:off x="7934022" y="4074991"/>
            <a:ext cx="1993177" cy="151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tupperware-emea-mkg-2402-19034">
            <a:extLst>
              <a:ext uri="{FF2B5EF4-FFF2-40B4-BE49-F238E27FC236}">
                <a16:creationId xmlns:a16="http://schemas.microsoft.com/office/drawing/2014/main" xmlns="" id="{2984B725-D51F-DE03-0501-DE9F20B0AE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593" t="25666" r="8325" b="21333"/>
          <a:stretch/>
        </p:blipFill>
        <p:spPr bwMode="auto">
          <a:xfrm>
            <a:off x="5317441" y="3846103"/>
            <a:ext cx="1740059" cy="191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tupperware-emea-mkg-2402-19034">
            <a:extLst>
              <a:ext uri="{FF2B5EF4-FFF2-40B4-BE49-F238E27FC236}">
                <a16:creationId xmlns:a16="http://schemas.microsoft.com/office/drawing/2014/main" xmlns="" id="{CB089A04-9F9C-FD3E-8B53-1CEB2290A8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593" t="25666" r="8325" b="21333"/>
          <a:stretch/>
        </p:blipFill>
        <p:spPr bwMode="auto">
          <a:xfrm>
            <a:off x="8878808" y="4074991"/>
            <a:ext cx="1646513" cy="181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39997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ectangular object with a black border&#10;&#10;Description automatically generated">
            <a:extLst>
              <a:ext uri="{FF2B5EF4-FFF2-40B4-BE49-F238E27FC236}">
                <a16:creationId xmlns:a16="http://schemas.microsoft.com/office/drawing/2014/main" xmlns="" id="{7DCD957D-71C3-9144-CC11-DF04ED8A14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23" t="10210" r="5635" b="10521"/>
          <a:stretch/>
        </p:blipFill>
        <p:spPr>
          <a:xfrm>
            <a:off x="44802" y="69522"/>
            <a:ext cx="12102396" cy="671895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arl Sans" panose="00000500000000000000" pitchFamily="50" charset="-18"/>
              <a:ea typeface="+mn-ea"/>
              <a:cs typeface="+mn-cs"/>
            </a:endParaRPr>
          </a:p>
        </p:txBody>
      </p:sp>
      <p:pic>
        <p:nvPicPr>
          <p:cNvPr id="2" name="Picture 1" descr="A white rectangle with black border&#10;&#10;Description automatically generated">
            <a:extLst>
              <a:ext uri="{FF2B5EF4-FFF2-40B4-BE49-F238E27FC236}">
                <a16:creationId xmlns:a16="http://schemas.microsoft.com/office/drawing/2014/main" xmlns="" id="{33E00DE5-9782-9A7D-DD5E-5217717D43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28" t="10585" r="5737" b="9951"/>
          <a:stretch/>
        </p:blipFill>
        <p:spPr>
          <a:xfrm>
            <a:off x="830391" y="488326"/>
            <a:ext cx="10531217" cy="588134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5DA779F7-3338-5C8E-C83D-21448D12953D}"/>
              </a:ext>
            </a:extLst>
          </p:cNvPr>
          <p:cNvGrpSpPr/>
          <p:nvPr/>
        </p:nvGrpSpPr>
        <p:grpSpPr>
          <a:xfrm>
            <a:off x="7019535" y="787436"/>
            <a:ext cx="1553333" cy="1387144"/>
            <a:chOff x="8408132" y="1213443"/>
            <a:chExt cx="1553333" cy="1387144"/>
          </a:xfrm>
        </p:grpSpPr>
        <p:pic>
          <p:nvPicPr>
            <p:cNvPr id="14" name="Picture 13" descr="An orange circle with white background&#10;&#10;Description automatically generated">
              <a:extLst>
                <a:ext uri="{FF2B5EF4-FFF2-40B4-BE49-F238E27FC236}">
                  <a16:creationId xmlns:a16="http://schemas.microsoft.com/office/drawing/2014/main" xmlns="" id="{368E5EF3-8554-6484-5963-71F2FEA043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ackgroundRemoval t="8687" b="93374" l="9293" r="92040">
                          <a14:foregroundMark x1="42465" y1="8727" x2="42465" y2="8727"/>
                          <a14:foregroundMark x1="9333" y1="42303" x2="9333" y2="42303"/>
                          <a14:foregroundMark x1="56485" y1="93374" x2="56485" y2="93374"/>
                          <a14:foregroundMark x1="92040" y1="49010" x2="92040" y2="490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320" t="3129" r="3885" b="4321"/>
            <a:stretch/>
          </p:blipFill>
          <p:spPr>
            <a:xfrm>
              <a:off x="8472881" y="1213443"/>
              <a:ext cx="1375795" cy="1387144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393CB34F-50AC-04F3-2EFA-5808EBE8410A}"/>
                </a:ext>
              </a:extLst>
            </p:cNvPr>
            <p:cNvSpPr txBox="1"/>
            <p:nvPr/>
          </p:nvSpPr>
          <p:spPr>
            <a:xfrm>
              <a:off x="8408132" y="1690217"/>
              <a:ext cx="1553333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E4A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15,</a:t>
              </a:r>
              <a:r>
                <a:rPr kumimoji="0" lang="en-US" sz="22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E4A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90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E4A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 €</a:t>
              </a:r>
            </a:p>
          </p:txBody>
        </p:sp>
      </p:grpSp>
      <p:pic>
        <p:nvPicPr>
          <p:cNvPr id="18" name="Picture 17" descr="A black background with yellow text&#10;&#10;Description automatically generated">
            <a:extLst>
              <a:ext uri="{FF2B5EF4-FFF2-40B4-BE49-F238E27FC236}">
                <a16:creationId xmlns:a16="http://schemas.microsoft.com/office/drawing/2014/main" xmlns="" id="{19FF0BFA-ED4A-203C-B714-786D9A93B4F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43" t="41848" r="1728" b="42338"/>
          <a:stretch/>
        </p:blipFill>
        <p:spPr>
          <a:xfrm>
            <a:off x="4529057" y="5329539"/>
            <a:ext cx="3132542" cy="52850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2515968-5E4C-4725-5D95-7CC703508B63}"/>
              </a:ext>
            </a:extLst>
          </p:cNvPr>
          <p:cNvSpPr txBox="1"/>
          <p:nvPr/>
        </p:nvSpPr>
        <p:spPr>
          <a:xfrm>
            <a:off x="1834217" y="3899917"/>
            <a:ext cx="25035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1" u="none" strike="noStrike" kern="1200" cap="none" spc="0" normalizeH="0" baseline="0" noProof="0" dirty="0">
                <a:ln>
                  <a:noFill/>
                </a:ln>
                <a:solidFill>
                  <a:srgbClr val="662F00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t>Top Mug Coffee (2 pcs.)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0" i="1" u="none" strike="noStrike" kern="1200" cap="none" spc="0" normalizeH="0" baseline="0" noProof="0" dirty="0">
                <a:ln>
                  <a:noFill/>
                </a:ln>
                <a:solidFill>
                  <a:srgbClr val="662F00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t>SS244001</a:t>
            </a:r>
          </a:p>
        </p:txBody>
      </p:sp>
      <p:pic>
        <p:nvPicPr>
          <p:cNvPr id="1026" name="Picture 2" descr="tupperware-emea-mkg-2405-9025">
            <a:extLst>
              <a:ext uri="{FF2B5EF4-FFF2-40B4-BE49-F238E27FC236}">
                <a16:creationId xmlns:a16="http://schemas.microsoft.com/office/drawing/2014/main" xmlns="" id="{339898AA-52B9-3795-D0CA-A65695843B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025" t="25262" r="13487" b="19748"/>
          <a:stretch/>
        </p:blipFill>
        <p:spPr bwMode="auto">
          <a:xfrm>
            <a:off x="4052569" y="1707360"/>
            <a:ext cx="4085519" cy="314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upperware-emea-mkg-2406-19261">
            <a:extLst>
              <a:ext uri="{FF2B5EF4-FFF2-40B4-BE49-F238E27FC236}">
                <a16:creationId xmlns:a16="http://schemas.microsoft.com/office/drawing/2014/main" xmlns="" id="{0613D890-BBED-3B8C-9DBE-D8292623CB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787" b="10893"/>
          <a:stretch/>
        </p:blipFill>
        <p:spPr bwMode="auto">
          <a:xfrm>
            <a:off x="8718070" y="1425814"/>
            <a:ext cx="1628775" cy="209513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1085AF1-1248-63C0-0B19-011B1C993188}"/>
              </a:ext>
            </a:extLst>
          </p:cNvPr>
          <p:cNvGrpSpPr/>
          <p:nvPr/>
        </p:nvGrpSpPr>
        <p:grpSpPr>
          <a:xfrm>
            <a:off x="2106441" y="2110067"/>
            <a:ext cx="1553333" cy="1387144"/>
            <a:chOff x="8384111" y="1213443"/>
            <a:chExt cx="1553333" cy="1387144"/>
          </a:xfrm>
        </p:grpSpPr>
        <p:pic>
          <p:nvPicPr>
            <p:cNvPr id="6" name="Picture 5" descr="An orange circle with white background&#10;&#10;Description automatically generated">
              <a:extLst>
                <a:ext uri="{FF2B5EF4-FFF2-40B4-BE49-F238E27FC236}">
                  <a16:creationId xmlns:a16="http://schemas.microsoft.com/office/drawing/2014/main" xmlns="" id="{E6543DF4-A8F0-B25F-7617-58C45E6299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ackgroundRemoval t="8687" b="93374" l="9293" r="92040">
                          <a14:foregroundMark x1="42465" y1="8727" x2="42465" y2="8727"/>
                          <a14:foregroundMark x1="9333" y1="42303" x2="9333" y2="42303"/>
                          <a14:foregroundMark x1="56485" y1="93374" x2="56485" y2="93374"/>
                          <a14:foregroundMark x1="92040" y1="49010" x2="92040" y2="490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320" t="3129" r="3885" b="4321"/>
            <a:stretch/>
          </p:blipFill>
          <p:spPr>
            <a:xfrm>
              <a:off x="8472881" y="1213443"/>
              <a:ext cx="1375795" cy="138714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0111114C-9C3E-6B8D-B75A-C2CAEC262955}"/>
                </a:ext>
              </a:extLst>
            </p:cNvPr>
            <p:cNvSpPr txBox="1"/>
            <p:nvPr/>
          </p:nvSpPr>
          <p:spPr>
            <a:xfrm>
              <a:off x="8384111" y="1522294"/>
              <a:ext cx="1553333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E4A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NEW COLOR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80F155CA-1C8C-4792-AB9E-F637C114C2E7}"/>
              </a:ext>
            </a:extLst>
          </p:cNvPr>
          <p:cNvGrpSpPr/>
          <p:nvPr/>
        </p:nvGrpSpPr>
        <p:grpSpPr>
          <a:xfrm>
            <a:off x="9094149" y="3688457"/>
            <a:ext cx="2620193" cy="2641807"/>
            <a:chOff x="9094149" y="3688457"/>
            <a:chExt cx="2620193" cy="264180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B0BB4C79-57DF-2EFE-47B4-A7186E952B1C}"/>
                </a:ext>
              </a:extLst>
            </p:cNvPr>
            <p:cNvGrpSpPr/>
            <p:nvPr/>
          </p:nvGrpSpPr>
          <p:grpSpPr>
            <a:xfrm>
              <a:off x="9094149" y="3688457"/>
              <a:ext cx="2620193" cy="2641807"/>
              <a:chOff x="8472881" y="-41220"/>
              <a:chExt cx="2620193" cy="2641807"/>
            </a:xfrm>
          </p:grpSpPr>
          <p:pic>
            <p:nvPicPr>
              <p:cNvPr id="13" name="Picture 12" descr="An orange circle with white background&#10;&#10;Description automatically generated">
                <a:extLst>
                  <a:ext uri="{FF2B5EF4-FFF2-40B4-BE49-F238E27FC236}">
                    <a16:creationId xmlns:a16="http://schemas.microsoft.com/office/drawing/2014/main" xmlns="" id="{59ECBB96-F2D2-6F13-1C31-26D8E6E48A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BEBA8EAE-BF5A-486C-A8C5-ECC9F3942E4B}">
                    <a14:imgProps xmlns:a14="http://schemas.microsoft.com/office/drawing/2010/main" xmlns="">
                      <a14:imgLayer r:embed="rId6">
                        <a14:imgEffect>
                          <a14:backgroundRemoval t="8687" b="93374" l="9293" r="92040">
                            <a14:foregroundMark x1="42465" y1="8727" x2="42465" y2="8727"/>
                            <a14:foregroundMark x1="9333" y1="42303" x2="9333" y2="42303"/>
                            <a14:foregroundMark x1="56485" y1="93374" x2="56485" y2="93374"/>
                            <a14:foregroundMark x1="92040" y1="49010" x2="92040" y2="4901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320" t="3129" r="3885" b="4321"/>
              <a:stretch/>
            </p:blipFill>
            <p:spPr>
              <a:xfrm>
                <a:off x="8472881" y="-41220"/>
                <a:ext cx="2620193" cy="2641807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4D1E872F-8EE4-CF3E-C72D-8A477E8E2AAC}"/>
                  </a:ext>
                </a:extLst>
              </p:cNvPr>
              <p:cNvSpPr txBox="1"/>
              <p:nvPr/>
            </p:nvSpPr>
            <p:spPr>
              <a:xfrm>
                <a:off x="8733819" y="394432"/>
                <a:ext cx="2098316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kern="1200" cap="none" spc="0" normalizeH="0" baseline="0" noProof="0" dirty="0">
                    <a:ln>
                      <a:noFill/>
                    </a:ln>
                    <a:solidFill>
                      <a:srgbClr val="FFE4AB"/>
                    </a:solidFill>
                    <a:effectLst/>
                    <a:uLnTx/>
                    <a:uFillTx/>
                    <a:latin typeface="Earl Sans" panose="00000500000000000000" pitchFamily="50" charset="-18"/>
                    <a:ea typeface="+mn-ea"/>
                    <a:cs typeface="+mn-cs"/>
                  </a:rPr>
                  <a:t>For any product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kern="1200" cap="none" spc="0" normalizeH="0" baseline="0" noProof="0" dirty="0">
                    <a:ln>
                      <a:noFill/>
                    </a:ln>
                    <a:solidFill>
                      <a:srgbClr val="FFE4AB"/>
                    </a:solidFill>
                    <a:effectLst/>
                    <a:uLnTx/>
                    <a:uFillTx/>
                    <a:latin typeface="Earl Sans" panose="00000500000000000000" pitchFamily="50" charset="-18"/>
                    <a:ea typeface="+mn-ea"/>
                    <a:cs typeface="+mn-cs"/>
                  </a:rPr>
                  <a:t>purchased from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kern="1200" cap="none" spc="0" normalizeH="0" baseline="0" noProof="0" dirty="0">
                    <a:ln>
                      <a:noFill/>
                    </a:ln>
                    <a:solidFill>
                      <a:srgbClr val="FFE4AB"/>
                    </a:solidFill>
                    <a:effectLst/>
                    <a:uLnTx/>
                    <a:uFillTx/>
                    <a:latin typeface="Earl Sans" panose="00000500000000000000" pitchFamily="50" charset="-18"/>
                    <a:ea typeface="+mn-ea"/>
                    <a:cs typeface="+mn-cs"/>
                  </a:rPr>
                  <a:t>this slide you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kern="1200" cap="none" spc="0" normalizeH="0" baseline="0" noProof="0" dirty="0">
                    <a:ln>
                      <a:noFill/>
                    </a:ln>
                    <a:solidFill>
                      <a:srgbClr val="FFE4AB"/>
                    </a:solidFill>
                    <a:effectLst/>
                    <a:uLnTx/>
                    <a:uFillTx/>
                    <a:latin typeface="Earl Sans" panose="00000500000000000000" pitchFamily="50" charset="-18"/>
                    <a:ea typeface="+mn-ea"/>
                    <a:cs typeface="+mn-cs"/>
                  </a:rPr>
                  <a:t>can add the Coffee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kern="1200" cap="none" spc="0" normalizeH="0" baseline="0" noProof="0" dirty="0">
                    <a:ln>
                      <a:noFill/>
                    </a:ln>
                    <a:solidFill>
                      <a:srgbClr val="FFE4AB"/>
                    </a:solidFill>
                    <a:effectLst/>
                    <a:uLnTx/>
                    <a:uFillTx/>
                    <a:latin typeface="Earl Sans" panose="00000500000000000000" pitchFamily="50" charset="-18"/>
                    <a:ea typeface="+mn-ea"/>
                    <a:cs typeface="+mn-cs"/>
                  </a:rPr>
                  <a:t>Measuring Spoon to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kern="1200" cap="none" spc="0" normalizeH="0" baseline="0" noProof="0" dirty="0">
                    <a:ln>
                      <a:noFill/>
                    </a:ln>
                    <a:solidFill>
                      <a:srgbClr val="FFE4AB"/>
                    </a:solidFill>
                    <a:effectLst/>
                    <a:uLnTx/>
                    <a:uFillTx/>
                    <a:latin typeface="Earl Sans" panose="00000500000000000000" pitchFamily="50" charset="-18"/>
                    <a:ea typeface="+mn-ea"/>
                    <a:cs typeface="+mn-cs"/>
                  </a:rPr>
                  <a:t>your order for only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kern="1200" cap="none" spc="0" normalizeH="0" baseline="0" noProof="0" dirty="0">
                    <a:ln>
                      <a:noFill/>
                    </a:ln>
                    <a:solidFill>
                      <a:srgbClr val="FFE4AB"/>
                    </a:solidFill>
                    <a:effectLst/>
                    <a:uLnTx/>
                    <a:uFillTx/>
                    <a:latin typeface="Earl Sans" panose="00000500000000000000" pitchFamily="50" charset="-18"/>
                    <a:ea typeface="+mn-ea"/>
                    <a:cs typeface="+mn-cs"/>
                  </a:rPr>
                  <a:t>1,00 €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kern="1200" cap="none" spc="0" normalizeH="0" baseline="0" noProof="0" dirty="0">
                    <a:ln>
                      <a:noFill/>
                    </a:ln>
                    <a:solidFill>
                      <a:srgbClr val="FFE4AB"/>
                    </a:solidFill>
                    <a:effectLst/>
                    <a:uLnTx/>
                    <a:uFillTx/>
                    <a:latin typeface="Earl Sans" panose="00000500000000000000" pitchFamily="50" charset="-18"/>
                    <a:ea typeface="+mn-ea"/>
                    <a:cs typeface="+mn-cs"/>
                  </a:rPr>
                  <a:t>PP244002</a:t>
                </a:r>
                <a:endPara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E4A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endParaRPr>
              </a:p>
            </p:txBody>
          </p:sp>
        </p:grpSp>
        <p:pic>
          <p:nvPicPr>
            <p:cNvPr id="12" name="Picture 10" descr="tupperware-emea-mkg-2405-9028">
              <a:extLst>
                <a:ext uri="{FF2B5EF4-FFF2-40B4-BE49-F238E27FC236}">
                  <a16:creationId xmlns:a16="http://schemas.microsoft.com/office/drawing/2014/main" xmlns="" id="{F5AC036B-4081-1E0B-761B-58DE2F21CA3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8803" t="33643" r="9056" b="26645"/>
            <a:stretch/>
          </p:blipFill>
          <p:spPr bwMode="auto">
            <a:xfrm>
              <a:off x="9957887" y="5731157"/>
              <a:ext cx="892715" cy="431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590781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ectangular object with a black border&#10;&#10;Description automatically generated">
            <a:extLst>
              <a:ext uri="{FF2B5EF4-FFF2-40B4-BE49-F238E27FC236}">
                <a16:creationId xmlns:a16="http://schemas.microsoft.com/office/drawing/2014/main" xmlns="" id="{7DCD957D-71C3-9144-CC11-DF04ED8A14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23" t="10210" r="5635" b="10521"/>
          <a:stretch/>
        </p:blipFill>
        <p:spPr>
          <a:xfrm>
            <a:off x="44802" y="69522"/>
            <a:ext cx="12102396" cy="671895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arl Sans" panose="00000500000000000000" pitchFamily="50" charset="-18"/>
              <a:ea typeface="+mn-ea"/>
              <a:cs typeface="+mn-cs"/>
            </a:endParaRPr>
          </a:p>
        </p:txBody>
      </p:sp>
      <p:pic>
        <p:nvPicPr>
          <p:cNvPr id="2" name="Picture 1" descr="A white rectangle with black border&#10;&#10;Description automatically generated">
            <a:extLst>
              <a:ext uri="{FF2B5EF4-FFF2-40B4-BE49-F238E27FC236}">
                <a16:creationId xmlns:a16="http://schemas.microsoft.com/office/drawing/2014/main" xmlns="" id="{33E00DE5-9782-9A7D-DD5E-5217717D43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28" t="10585" r="5737" b="9951"/>
          <a:stretch/>
        </p:blipFill>
        <p:spPr>
          <a:xfrm>
            <a:off x="830391" y="488326"/>
            <a:ext cx="10531217" cy="588134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5DA779F7-3338-5C8E-C83D-21448D12953D}"/>
              </a:ext>
            </a:extLst>
          </p:cNvPr>
          <p:cNvGrpSpPr/>
          <p:nvPr/>
        </p:nvGrpSpPr>
        <p:grpSpPr>
          <a:xfrm>
            <a:off x="2300536" y="781764"/>
            <a:ext cx="1553333" cy="1387144"/>
            <a:chOff x="8384111" y="1213443"/>
            <a:chExt cx="1553333" cy="1387144"/>
          </a:xfrm>
        </p:grpSpPr>
        <p:pic>
          <p:nvPicPr>
            <p:cNvPr id="14" name="Picture 13" descr="An orange circle with white background&#10;&#10;Description automatically generated">
              <a:extLst>
                <a:ext uri="{FF2B5EF4-FFF2-40B4-BE49-F238E27FC236}">
                  <a16:creationId xmlns:a16="http://schemas.microsoft.com/office/drawing/2014/main" xmlns="" id="{368E5EF3-8554-6484-5963-71F2FEA043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ackgroundRemoval t="8687" b="93374" l="9293" r="92040">
                          <a14:foregroundMark x1="42465" y1="8727" x2="42465" y2="8727"/>
                          <a14:foregroundMark x1="9333" y1="42303" x2="9333" y2="42303"/>
                          <a14:foregroundMark x1="56485" y1="93374" x2="56485" y2="93374"/>
                          <a14:foregroundMark x1="92040" y1="49010" x2="92040" y2="490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320" t="3129" r="3885" b="4321"/>
            <a:stretch/>
          </p:blipFill>
          <p:spPr>
            <a:xfrm>
              <a:off x="8472881" y="1213443"/>
              <a:ext cx="1375795" cy="1387144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393CB34F-50AC-04F3-2EFA-5808EBE8410A}"/>
                </a:ext>
              </a:extLst>
            </p:cNvPr>
            <p:cNvSpPr txBox="1"/>
            <p:nvPr/>
          </p:nvSpPr>
          <p:spPr>
            <a:xfrm>
              <a:off x="8384111" y="1522294"/>
              <a:ext cx="1553333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sngStrike" kern="1200" cap="none" spc="0" normalizeH="0" baseline="0" noProof="0" dirty="0">
                  <a:ln>
                    <a:noFill/>
                  </a:ln>
                  <a:solidFill>
                    <a:srgbClr val="FFE4A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99,</a:t>
              </a:r>
              <a:r>
                <a:rPr kumimoji="0" lang="en-US" sz="2200" b="1" i="0" u="none" strike="sngStrike" kern="1200" cap="none" spc="0" normalizeH="0" baseline="30000" noProof="0" dirty="0">
                  <a:ln>
                    <a:noFill/>
                  </a:ln>
                  <a:solidFill>
                    <a:srgbClr val="FFE4A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90</a:t>
              </a:r>
              <a:r>
                <a:rPr kumimoji="0" lang="en-US" sz="2200" b="1" i="0" u="none" strike="sngStrike" kern="1200" cap="none" spc="0" normalizeH="0" baseline="0" noProof="0" dirty="0">
                  <a:ln>
                    <a:noFill/>
                  </a:ln>
                  <a:solidFill>
                    <a:srgbClr val="FFE4A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 €</a:t>
              </a:r>
            </a:p>
            <a:p>
              <a:pPr algn="ctr"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E4A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69,</a:t>
              </a:r>
              <a:r>
                <a:rPr kumimoji="0" lang="en-US" sz="22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E4A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90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E4A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 €</a:t>
              </a:r>
            </a:p>
          </p:txBody>
        </p:sp>
      </p:grpSp>
      <p:pic>
        <p:nvPicPr>
          <p:cNvPr id="18" name="Picture 17" descr="A black background with yellow text&#10;&#10;Description automatically generated">
            <a:extLst>
              <a:ext uri="{FF2B5EF4-FFF2-40B4-BE49-F238E27FC236}">
                <a16:creationId xmlns:a16="http://schemas.microsoft.com/office/drawing/2014/main" xmlns="" id="{19FF0BFA-ED4A-203C-B714-786D9A93B4F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43" t="41848" r="1728" b="42338"/>
          <a:stretch/>
        </p:blipFill>
        <p:spPr>
          <a:xfrm>
            <a:off x="4844225" y="5655132"/>
            <a:ext cx="2503547" cy="42238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2515968-5E4C-4725-5D95-7CC703508B63}"/>
              </a:ext>
            </a:extLst>
          </p:cNvPr>
          <p:cNvSpPr txBox="1"/>
          <p:nvPr/>
        </p:nvSpPr>
        <p:spPr>
          <a:xfrm>
            <a:off x="2013097" y="2294788"/>
            <a:ext cx="25035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1" u="none" strike="noStrike" kern="1200" cap="none" spc="0" normalizeH="0" baseline="0" noProof="0" dirty="0" err="1">
                <a:ln>
                  <a:noFill/>
                </a:ln>
                <a:solidFill>
                  <a:srgbClr val="662F00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t>Thermotup</a:t>
            </a:r>
            <a:r>
              <a:rPr kumimoji="0" lang="en-US" sz="1300" b="0" i="1" u="none" strike="noStrike" kern="1200" cap="none" spc="0" normalizeH="0" baseline="0" noProof="0" dirty="0">
                <a:ln>
                  <a:noFill/>
                </a:ln>
                <a:solidFill>
                  <a:srgbClr val="662F00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t> Pitcher 1 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0" i="1" u="none" strike="noStrike" kern="1200" cap="none" spc="0" normalizeH="0" baseline="0" noProof="0" dirty="0">
                <a:ln>
                  <a:noFill/>
                </a:ln>
                <a:solidFill>
                  <a:srgbClr val="662F00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t>SS244002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C9D8B49B-F76E-3536-E88C-46B595E225BD}"/>
              </a:ext>
            </a:extLst>
          </p:cNvPr>
          <p:cNvGrpSpPr/>
          <p:nvPr/>
        </p:nvGrpSpPr>
        <p:grpSpPr>
          <a:xfrm>
            <a:off x="3674580" y="556787"/>
            <a:ext cx="1553333" cy="1387144"/>
            <a:chOff x="8384111" y="1213443"/>
            <a:chExt cx="1553333" cy="1387144"/>
          </a:xfrm>
        </p:grpSpPr>
        <p:pic>
          <p:nvPicPr>
            <p:cNvPr id="11" name="Picture 10" descr="An orange circle with white background&#10;&#10;Description automatically generated">
              <a:extLst>
                <a:ext uri="{FF2B5EF4-FFF2-40B4-BE49-F238E27FC236}">
                  <a16:creationId xmlns:a16="http://schemas.microsoft.com/office/drawing/2014/main" xmlns="" id="{039D785B-F16A-DF65-CDB4-2100D9129B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ackgroundRemoval t="8687" b="93374" l="9293" r="92040">
                          <a14:foregroundMark x1="42465" y1="8727" x2="42465" y2="8727"/>
                          <a14:foregroundMark x1="9333" y1="42303" x2="9333" y2="42303"/>
                          <a14:foregroundMark x1="56485" y1="93374" x2="56485" y2="93374"/>
                          <a14:foregroundMark x1="92040" y1="49010" x2="92040" y2="490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320" t="3129" r="3885" b="4321"/>
            <a:stretch/>
          </p:blipFill>
          <p:spPr>
            <a:xfrm>
              <a:off x="8472881" y="1213443"/>
              <a:ext cx="1375795" cy="1387144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6D66A414-C2BC-55B2-07C6-BFF4801FC93A}"/>
                </a:ext>
              </a:extLst>
            </p:cNvPr>
            <p:cNvSpPr txBox="1"/>
            <p:nvPr/>
          </p:nvSpPr>
          <p:spPr>
            <a:xfrm>
              <a:off x="8384111" y="1522294"/>
              <a:ext cx="1553333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kern="1200" cap="none" spc="0" normalizeH="0" baseline="0" noProof="0" dirty="0">
                  <a:ln>
                    <a:noFill/>
                  </a:ln>
                  <a:solidFill>
                    <a:srgbClr val="FFE4A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SAVE</a:t>
              </a:r>
            </a:p>
            <a:p>
              <a:pPr algn="ctr"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E4A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30,</a:t>
              </a:r>
              <a:r>
                <a:rPr kumimoji="0" lang="en-US" sz="22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E4A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90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E4A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 €</a:t>
              </a:r>
            </a:p>
          </p:txBody>
        </p:sp>
      </p:grpSp>
      <p:pic>
        <p:nvPicPr>
          <p:cNvPr id="2050" name="Picture 2" descr="tupperware-emea-mkg-2405-9015">
            <a:extLst>
              <a:ext uri="{FF2B5EF4-FFF2-40B4-BE49-F238E27FC236}">
                <a16:creationId xmlns:a16="http://schemas.microsoft.com/office/drawing/2014/main" xmlns="" id="{49EF32BB-643E-AFEA-13AB-C992C5BAFC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699" t="10510" r="27910" b="7497"/>
          <a:stretch/>
        </p:blipFill>
        <p:spPr bwMode="auto">
          <a:xfrm>
            <a:off x="4703567" y="1499801"/>
            <a:ext cx="1991334" cy="385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upperware-emea-mkg-2405-9014">
            <a:extLst>
              <a:ext uri="{FF2B5EF4-FFF2-40B4-BE49-F238E27FC236}">
                <a16:creationId xmlns:a16="http://schemas.microsoft.com/office/drawing/2014/main" xmlns="" id="{04C9EDFE-216B-C7DD-1578-688998A781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36" t="19222" r="4088" b="9183"/>
          <a:stretch/>
        </p:blipFill>
        <p:spPr bwMode="auto">
          <a:xfrm>
            <a:off x="2606688" y="3156598"/>
            <a:ext cx="1792485" cy="245034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AD7672.eps">
            <a:extLst>
              <a:ext uri="{FF2B5EF4-FFF2-40B4-BE49-F238E27FC236}">
                <a16:creationId xmlns:a16="http://schemas.microsoft.com/office/drawing/2014/main" xmlns="" id="{0CDD5736-7479-238A-B624-B471C4A25D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48" t="15165" r="7385" b="27951"/>
          <a:stretch/>
        </p:blipFill>
        <p:spPr bwMode="auto">
          <a:xfrm>
            <a:off x="7213493" y="3262779"/>
            <a:ext cx="2098316" cy="135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1085AF1-1248-63C0-0B19-011B1C993188}"/>
              </a:ext>
            </a:extLst>
          </p:cNvPr>
          <p:cNvGrpSpPr/>
          <p:nvPr/>
        </p:nvGrpSpPr>
        <p:grpSpPr>
          <a:xfrm>
            <a:off x="1094355" y="3143009"/>
            <a:ext cx="1553333" cy="1387144"/>
            <a:chOff x="8384111" y="1213443"/>
            <a:chExt cx="1553333" cy="1387144"/>
          </a:xfrm>
        </p:grpSpPr>
        <p:pic>
          <p:nvPicPr>
            <p:cNvPr id="6" name="Picture 5" descr="An orange circle with white background&#10;&#10;Description automatically generated">
              <a:extLst>
                <a:ext uri="{FF2B5EF4-FFF2-40B4-BE49-F238E27FC236}">
                  <a16:creationId xmlns:a16="http://schemas.microsoft.com/office/drawing/2014/main" xmlns="" id="{E6543DF4-A8F0-B25F-7617-58C45E6299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ackgroundRemoval t="8687" b="93374" l="9293" r="92040">
                          <a14:foregroundMark x1="42465" y1="8727" x2="42465" y2="8727"/>
                          <a14:foregroundMark x1="9333" y1="42303" x2="9333" y2="42303"/>
                          <a14:foregroundMark x1="56485" y1="93374" x2="56485" y2="93374"/>
                          <a14:foregroundMark x1="92040" y1="49010" x2="92040" y2="490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320" t="3129" r="3885" b="4321"/>
            <a:stretch/>
          </p:blipFill>
          <p:spPr>
            <a:xfrm>
              <a:off x="8472881" y="1213443"/>
              <a:ext cx="1375795" cy="138714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0111114C-9C3E-6B8D-B75A-C2CAEC262955}"/>
                </a:ext>
              </a:extLst>
            </p:cNvPr>
            <p:cNvSpPr txBox="1"/>
            <p:nvPr/>
          </p:nvSpPr>
          <p:spPr>
            <a:xfrm>
              <a:off x="8384111" y="1522294"/>
              <a:ext cx="1553333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E4A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NEW COLOR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641504E0-BF57-70BD-7970-398E0E45AC0F}"/>
              </a:ext>
            </a:extLst>
          </p:cNvPr>
          <p:cNvGrpSpPr/>
          <p:nvPr/>
        </p:nvGrpSpPr>
        <p:grpSpPr>
          <a:xfrm>
            <a:off x="7714041" y="825132"/>
            <a:ext cx="1553333" cy="1387144"/>
            <a:chOff x="8384111" y="1213443"/>
            <a:chExt cx="1553333" cy="1387144"/>
          </a:xfrm>
        </p:grpSpPr>
        <p:pic>
          <p:nvPicPr>
            <p:cNvPr id="17" name="Picture 16" descr="An orange circle with white background&#10;&#10;Description automatically generated">
              <a:extLst>
                <a:ext uri="{FF2B5EF4-FFF2-40B4-BE49-F238E27FC236}">
                  <a16:creationId xmlns:a16="http://schemas.microsoft.com/office/drawing/2014/main" xmlns="" id="{B2EC66C2-2877-3688-B09A-CFD2369478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ackgroundRemoval t="8687" b="93374" l="9293" r="92040">
                          <a14:foregroundMark x1="42465" y1="8727" x2="42465" y2="8727"/>
                          <a14:foregroundMark x1="9333" y1="42303" x2="9333" y2="42303"/>
                          <a14:foregroundMark x1="56485" y1="93374" x2="56485" y2="93374"/>
                          <a14:foregroundMark x1="92040" y1="49010" x2="92040" y2="490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320" t="3129" r="3885" b="4321"/>
            <a:stretch/>
          </p:blipFill>
          <p:spPr>
            <a:xfrm>
              <a:off x="8472881" y="1213443"/>
              <a:ext cx="1375795" cy="1387144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DCAB4BB8-AE9E-0197-5984-A09AAC03CAC5}"/>
                </a:ext>
              </a:extLst>
            </p:cNvPr>
            <p:cNvSpPr txBox="1"/>
            <p:nvPr/>
          </p:nvSpPr>
          <p:spPr>
            <a:xfrm>
              <a:off x="8384111" y="1522294"/>
              <a:ext cx="1553333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sngStrike" kern="1200" cap="none" spc="0" normalizeH="0" baseline="0" noProof="0" dirty="0">
                  <a:ln>
                    <a:noFill/>
                  </a:ln>
                  <a:solidFill>
                    <a:srgbClr val="FFE4A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9,</a:t>
              </a:r>
              <a:r>
                <a:rPr kumimoji="0" lang="en-US" sz="2200" b="1" i="0" u="none" strike="sngStrike" kern="1200" cap="none" spc="0" normalizeH="0" baseline="30000" noProof="0" dirty="0">
                  <a:ln>
                    <a:noFill/>
                  </a:ln>
                  <a:solidFill>
                    <a:srgbClr val="FFE4A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90</a:t>
              </a:r>
              <a:r>
                <a:rPr kumimoji="0" lang="en-US" sz="2200" b="1" i="0" u="none" strike="sngStrike" kern="1200" cap="none" spc="0" normalizeH="0" baseline="0" noProof="0" dirty="0">
                  <a:ln>
                    <a:noFill/>
                  </a:ln>
                  <a:solidFill>
                    <a:srgbClr val="FFE4A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 €</a:t>
              </a:r>
            </a:p>
            <a:p>
              <a:pPr algn="ctr"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E4A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6,</a:t>
              </a:r>
              <a:r>
                <a:rPr lang="en-US" sz="2200" b="1" baseline="30000" dirty="0">
                  <a:solidFill>
                    <a:srgbClr val="FFE4AB"/>
                  </a:solidFill>
                  <a:latin typeface="Earl Sans" panose="00000500000000000000" pitchFamily="50" charset="-18"/>
                </a:rPr>
                <a:t>0</a:t>
              </a:r>
              <a:r>
                <a:rPr kumimoji="0" lang="en-US" sz="22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E4A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0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E4A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 €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261E0742-EEF3-7FD5-6F69-8E9B4DD68E63}"/>
              </a:ext>
            </a:extLst>
          </p:cNvPr>
          <p:cNvGrpSpPr/>
          <p:nvPr/>
        </p:nvGrpSpPr>
        <p:grpSpPr>
          <a:xfrm>
            <a:off x="9178606" y="1256555"/>
            <a:ext cx="1553333" cy="1387144"/>
            <a:chOff x="8384111" y="1213443"/>
            <a:chExt cx="1553333" cy="1387144"/>
          </a:xfrm>
        </p:grpSpPr>
        <p:pic>
          <p:nvPicPr>
            <p:cNvPr id="22" name="Picture 21" descr="An orange circle with white background&#10;&#10;Description automatically generated">
              <a:extLst>
                <a:ext uri="{FF2B5EF4-FFF2-40B4-BE49-F238E27FC236}">
                  <a16:creationId xmlns:a16="http://schemas.microsoft.com/office/drawing/2014/main" xmlns="" id="{A4B59AE3-C92C-10C2-110A-579F7E05E5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ackgroundRemoval t="8687" b="93374" l="9293" r="92040">
                          <a14:foregroundMark x1="42465" y1="8727" x2="42465" y2="8727"/>
                          <a14:foregroundMark x1="9333" y1="42303" x2="9333" y2="42303"/>
                          <a14:foregroundMark x1="56485" y1="93374" x2="56485" y2="93374"/>
                          <a14:foregroundMark x1="92040" y1="49010" x2="92040" y2="490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320" t="3129" r="3885" b="4321"/>
            <a:stretch/>
          </p:blipFill>
          <p:spPr>
            <a:xfrm>
              <a:off x="8472881" y="1213443"/>
              <a:ext cx="1375795" cy="1387144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861BEE8E-3657-D76B-958A-503AB5D6426E}"/>
                </a:ext>
              </a:extLst>
            </p:cNvPr>
            <p:cNvSpPr txBox="1"/>
            <p:nvPr/>
          </p:nvSpPr>
          <p:spPr>
            <a:xfrm>
              <a:off x="8384111" y="1522294"/>
              <a:ext cx="1553333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kern="1200" cap="none" spc="0" normalizeH="0" baseline="0" noProof="0" dirty="0">
                  <a:ln>
                    <a:noFill/>
                  </a:ln>
                  <a:solidFill>
                    <a:srgbClr val="FFE4A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SAVE</a:t>
              </a:r>
            </a:p>
            <a:p>
              <a:pPr algn="ctr"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E4A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3,</a:t>
              </a:r>
              <a:r>
                <a:rPr kumimoji="0" lang="en-US" sz="22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E4A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90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E4A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 €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1875DD5-7271-45B2-0BBC-48F668D2C2AC}"/>
              </a:ext>
            </a:extLst>
          </p:cNvPr>
          <p:cNvSpPr txBox="1"/>
          <p:nvPr/>
        </p:nvSpPr>
        <p:spPr>
          <a:xfrm>
            <a:off x="7213493" y="2624778"/>
            <a:ext cx="25035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1" u="none" strike="noStrike" kern="1200" cap="none" spc="0" normalizeH="0" baseline="0" noProof="0" dirty="0" err="1">
                <a:ln>
                  <a:noFill/>
                </a:ln>
                <a:solidFill>
                  <a:srgbClr val="662F00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t>Thermotup</a:t>
            </a:r>
            <a:r>
              <a:rPr kumimoji="0" lang="en-US" sz="1300" b="0" i="1" u="none" strike="noStrike" kern="1200" cap="none" spc="0" normalizeH="0" baseline="0" noProof="0" dirty="0">
                <a:ln>
                  <a:noFill/>
                </a:ln>
                <a:solidFill>
                  <a:srgbClr val="662F00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t> Tea Insert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0" i="1" u="none" strike="noStrike" kern="1200" cap="none" spc="0" normalizeH="0" baseline="0" noProof="0" dirty="0">
                <a:ln>
                  <a:noFill/>
                </a:ln>
                <a:solidFill>
                  <a:srgbClr val="662F00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t>SS244003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D062574A-2079-6B33-165E-51AD26CEAF8D}"/>
              </a:ext>
            </a:extLst>
          </p:cNvPr>
          <p:cNvGrpSpPr/>
          <p:nvPr/>
        </p:nvGrpSpPr>
        <p:grpSpPr>
          <a:xfrm>
            <a:off x="9094149" y="3688457"/>
            <a:ext cx="2620193" cy="2641807"/>
            <a:chOff x="9094149" y="3688457"/>
            <a:chExt cx="2620193" cy="264180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630929CC-6EEF-8198-37EA-045671FD2A1C}"/>
                </a:ext>
              </a:extLst>
            </p:cNvPr>
            <p:cNvGrpSpPr/>
            <p:nvPr/>
          </p:nvGrpSpPr>
          <p:grpSpPr>
            <a:xfrm>
              <a:off x="9094149" y="3688457"/>
              <a:ext cx="2620193" cy="2641807"/>
              <a:chOff x="8472881" y="-41220"/>
              <a:chExt cx="2620193" cy="2641807"/>
            </a:xfrm>
          </p:grpSpPr>
          <p:pic>
            <p:nvPicPr>
              <p:cNvPr id="26" name="Picture 25" descr="An orange circle with white background&#10;&#10;Description automatically generated">
                <a:extLst>
                  <a:ext uri="{FF2B5EF4-FFF2-40B4-BE49-F238E27FC236}">
                    <a16:creationId xmlns:a16="http://schemas.microsoft.com/office/drawing/2014/main" xmlns="" id="{DD29802B-FF5F-86FD-963F-E84287EB985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BEBA8EAE-BF5A-486C-A8C5-ECC9F3942E4B}">
                    <a14:imgProps xmlns:a14="http://schemas.microsoft.com/office/drawing/2010/main" xmlns="">
                      <a14:imgLayer r:embed="rId6">
                        <a14:imgEffect>
                          <a14:backgroundRemoval t="8687" b="93374" l="9293" r="92040">
                            <a14:foregroundMark x1="42465" y1="8727" x2="42465" y2="8727"/>
                            <a14:foregroundMark x1="9333" y1="42303" x2="9333" y2="42303"/>
                            <a14:foregroundMark x1="56485" y1="93374" x2="56485" y2="93374"/>
                            <a14:foregroundMark x1="92040" y1="49010" x2="92040" y2="4901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320" t="3129" r="3885" b="4321"/>
              <a:stretch/>
            </p:blipFill>
            <p:spPr>
              <a:xfrm>
                <a:off x="8472881" y="-41220"/>
                <a:ext cx="2620193" cy="2641807"/>
              </a:xfrm>
              <a:prstGeom prst="rect">
                <a:avLst/>
              </a:prstGeom>
            </p:spPr>
          </p:pic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0704CC49-F43B-4375-67B8-2F75D78339B4}"/>
                  </a:ext>
                </a:extLst>
              </p:cNvPr>
              <p:cNvSpPr txBox="1"/>
              <p:nvPr/>
            </p:nvSpPr>
            <p:spPr>
              <a:xfrm>
                <a:off x="8733819" y="394432"/>
                <a:ext cx="2098316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kern="1200" cap="none" spc="0" normalizeH="0" baseline="0" noProof="0" dirty="0">
                    <a:ln>
                      <a:noFill/>
                    </a:ln>
                    <a:solidFill>
                      <a:srgbClr val="FFE4AB"/>
                    </a:solidFill>
                    <a:effectLst/>
                    <a:uLnTx/>
                    <a:uFillTx/>
                    <a:latin typeface="Earl Sans" panose="00000500000000000000" pitchFamily="50" charset="-18"/>
                    <a:ea typeface="+mn-ea"/>
                    <a:cs typeface="+mn-cs"/>
                  </a:rPr>
                  <a:t>For any product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kern="1200" cap="none" spc="0" normalizeH="0" baseline="0" noProof="0" dirty="0">
                    <a:ln>
                      <a:noFill/>
                    </a:ln>
                    <a:solidFill>
                      <a:srgbClr val="FFE4AB"/>
                    </a:solidFill>
                    <a:effectLst/>
                    <a:uLnTx/>
                    <a:uFillTx/>
                    <a:latin typeface="Earl Sans" panose="00000500000000000000" pitchFamily="50" charset="-18"/>
                    <a:ea typeface="+mn-ea"/>
                    <a:cs typeface="+mn-cs"/>
                  </a:rPr>
                  <a:t>purchased from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kern="1200" cap="none" spc="0" normalizeH="0" baseline="0" noProof="0" dirty="0">
                    <a:ln>
                      <a:noFill/>
                    </a:ln>
                    <a:solidFill>
                      <a:srgbClr val="FFE4AB"/>
                    </a:solidFill>
                    <a:effectLst/>
                    <a:uLnTx/>
                    <a:uFillTx/>
                    <a:latin typeface="Earl Sans" panose="00000500000000000000" pitchFamily="50" charset="-18"/>
                    <a:ea typeface="+mn-ea"/>
                    <a:cs typeface="+mn-cs"/>
                  </a:rPr>
                  <a:t>pages 2 to 5 you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kern="1200" cap="none" spc="0" normalizeH="0" baseline="0" noProof="0" dirty="0">
                    <a:ln>
                      <a:noFill/>
                    </a:ln>
                    <a:solidFill>
                      <a:srgbClr val="FFE4AB"/>
                    </a:solidFill>
                    <a:effectLst/>
                    <a:uLnTx/>
                    <a:uFillTx/>
                    <a:latin typeface="Earl Sans" panose="00000500000000000000" pitchFamily="50" charset="-18"/>
                    <a:ea typeface="+mn-ea"/>
                    <a:cs typeface="+mn-cs"/>
                  </a:rPr>
                  <a:t>can add the Coffee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kern="1200" cap="none" spc="0" normalizeH="0" baseline="0" noProof="0" dirty="0">
                    <a:ln>
                      <a:noFill/>
                    </a:ln>
                    <a:solidFill>
                      <a:srgbClr val="FFE4AB"/>
                    </a:solidFill>
                    <a:effectLst/>
                    <a:uLnTx/>
                    <a:uFillTx/>
                    <a:latin typeface="Earl Sans" panose="00000500000000000000" pitchFamily="50" charset="-18"/>
                    <a:ea typeface="+mn-ea"/>
                    <a:cs typeface="+mn-cs"/>
                  </a:rPr>
                  <a:t>Measuring Spoon to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kern="1200" cap="none" spc="0" normalizeH="0" baseline="0" noProof="0" dirty="0">
                    <a:ln>
                      <a:noFill/>
                    </a:ln>
                    <a:solidFill>
                      <a:srgbClr val="FFE4AB"/>
                    </a:solidFill>
                    <a:effectLst/>
                    <a:uLnTx/>
                    <a:uFillTx/>
                    <a:latin typeface="Earl Sans" panose="00000500000000000000" pitchFamily="50" charset="-18"/>
                    <a:ea typeface="+mn-ea"/>
                    <a:cs typeface="+mn-cs"/>
                  </a:rPr>
                  <a:t>your order for only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kern="1200" cap="none" spc="0" normalizeH="0" baseline="0" noProof="0" dirty="0">
                    <a:ln>
                      <a:noFill/>
                    </a:ln>
                    <a:solidFill>
                      <a:srgbClr val="FFE4AB"/>
                    </a:solidFill>
                    <a:effectLst/>
                    <a:uLnTx/>
                    <a:uFillTx/>
                    <a:latin typeface="Earl Sans" panose="00000500000000000000" pitchFamily="50" charset="-18"/>
                    <a:ea typeface="+mn-ea"/>
                    <a:cs typeface="+mn-cs"/>
                  </a:rPr>
                  <a:t>1,00 €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kern="1200" cap="none" spc="0" normalizeH="0" baseline="0" noProof="0" dirty="0">
                    <a:ln>
                      <a:noFill/>
                    </a:ln>
                    <a:solidFill>
                      <a:srgbClr val="FFE4AB"/>
                    </a:solidFill>
                    <a:effectLst/>
                    <a:uLnTx/>
                    <a:uFillTx/>
                    <a:latin typeface="Earl Sans" panose="00000500000000000000" pitchFamily="50" charset="-18"/>
                    <a:ea typeface="+mn-ea"/>
                    <a:cs typeface="+mn-cs"/>
                  </a:rPr>
                  <a:t>PP244002</a:t>
                </a:r>
                <a:endPara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E4A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endParaRPr>
              </a:p>
            </p:txBody>
          </p:sp>
        </p:grpSp>
        <p:pic>
          <p:nvPicPr>
            <p:cNvPr id="2058" name="Picture 10" descr="tupperware-emea-mkg-2405-9028">
              <a:extLst>
                <a:ext uri="{FF2B5EF4-FFF2-40B4-BE49-F238E27FC236}">
                  <a16:creationId xmlns:a16="http://schemas.microsoft.com/office/drawing/2014/main" xmlns="" id="{6667FDEC-4EB5-5B89-AB48-6248E601F54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8803" t="33643" r="9056" b="26645"/>
            <a:stretch/>
          </p:blipFill>
          <p:spPr bwMode="auto">
            <a:xfrm>
              <a:off x="9957887" y="5731157"/>
              <a:ext cx="892715" cy="431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418182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ectangular object with a black border&#10;&#10;Description automatically generated">
            <a:extLst>
              <a:ext uri="{FF2B5EF4-FFF2-40B4-BE49-F238E27FC236}">
                <a16:creationId xmlns:a16="http://schemas.microsoft.com/office/drawing/2014/main" xmlns="" id="{7DCD957D-71C3-9144-CC11-DF04ED8A14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23" t="10210" r="5635" b="10521"/>
          <a:stretch/>
        </p:blipFill>
        <p:spPr>
          <a:xfrm>
            <a:off x="44802" y="69522"/>
            <a:ext cx="12102396" cy="671895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arl Sans" panose="00000500000000000000" pitchFamily="50" charset="-18"/>
              <a:ea typeface="+mn-ea"/>
              <a:cs typeface="+mn-cs"/>
            </a:endParaRPr>
          </a:p>
        </p:txBody>
      </p:sp>
      <p:pic>
        <p:nvPicPr>
          <p:cNvPr id="2" name="Picture 1" descr="A white rectangle with black border&#10;&#10;Description automatically generated">
            <a:extLst>
              <a:ext uri="{FF2B5EF4-FFF2-40B4-BE49-F238E27FC236}">
                <a16:creationId xmlns:a16="http://schemas.microsoft.com/office/drawing/2014/main" xmlns="" id="{33E00DE5-9782-9A7D-DD5E-5217717D43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28" t="10585" r="5737" b="9951"/>
          <a:stretch/>
        </p:blipFill>
        <p:spPr>
          <a:xfrm>
            <a:off x="830391" y="488326"/>
            <a:ext cx="10531217" cy="588134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5DA779F7-3338-5C8E-C83D-21448D12953D}"/>
              </a:ext>
            </a:extLst>
          </p:cNvPr>
          <p:cNvGrpSpPr/>
          <p:nvPr/>
        </p:nvGrpSpPr>
        <p:grpSpPr>
          <a:xfrm>
            <a:off x="2962686" y="781682"/>
            <a:ext cx="1553333" cy="1387144"/>
            <a:chOff x="8408132" y="1213443"/>
            <a:chExt cx="1553333" cy="1387144"/>
          </a:xfrm>
        </p:grpSpPr>
        <p:pic>
          <p:nvPicPr>
            <p:cNvPr id="14" name="Picture 13" descr="An orange circle with white background&#10;&#10;Description automatically generated">
              <a:extLst>
                <a:ext uri="{FF2B5EF4-FFF2-40B4-BE49-F238E27FC236}">
                  <a16:creationId xmlns:a16="http://schemas.microsoft.com/office/drawing/2014/main" xmlns="" id="{368E5EF3-8554-6484-5963-71F2FEA043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ackgroundRemoval t="8687" b="93374" l="9293" r="92040">
                          <a14:foregroundMark x1="42465" y1="8727" x2="42465" y2="8727"/>
                          <a14:foregroundMark x1="9333" y1="42303" x2="9333" y2="42303"/>
                          <a14:foregroundMark x1="56485" y1="93374" x2="56485" y2="93374"/>
                          <a14:foregroundMark x1="92040" y1="49010" x2="92040" y2="490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320" t="3129" r="3885" b="4321"/>
            <a:stretch/>
          </p:blipFill>
          <p:spPr>
            <a:xfrm>
              <a:off x="8472881" y="1213443"/>
              <a:ext cx="1375795" cy="1387144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393CB34F-50AC-04F3-2EFA-5808EBE8410A}"/>
                </a:ext>
              </a:extLst>
            </p:cNvPr>
            <p:cNvSpPr txBox="1"/>
            <p:nvPr/>
          </p:nvSpPr>
          <p:spPr>
            <a:xfrm>
              <a:off x="8408132" y="1690217"/>
              <a:ext cx="1553333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E4A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22,</a:t>
              </a:r>
              <a:r>
                <a:rPr kumimoji="0" lang="en-US" sz="22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E4A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90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E4A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 €</a:t>
              </a:r>
            </a:p>
          </p:txBody>
        </p:sp>
      </p:grpSp>
      <p:pic>
        <p:nvPicPr>
          <p:cNvPr id="18" name="Picture 17" descr="A black background with yellow text&#10;&#10;Description automatically generated">
            <a:extLst>
              <a:ext uri="{FF2B5EF4-FFF2-40B4-BE49-F238E27FC236}">
                <a16:creationId xmlns:a16="http://schemas.microsoft.com/office/drawing/2014/main" xmlns="" id="{19FF0BFA-ED4A-203C-B714-786D9A93B4F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43" t="41848" r="1728" b="42338"/>
          <a:stretch/>
        </p:blipFill>
        <p:spPr>
          <a:xfrm>
            <a:off x="2712938" y="5178406"/>
            <a:ext cx="3132542" cy="52850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2515968-5E4C-4725-5D95-7CC703508B63}"/>
              </a:ext>
            </a:extLst>
          </p:cNvPr>
          <p:cNvSpPr txBox="1"/>
          <p:nvPr/>
        </p:nvSpPr>
        <p:spPr>
          <a:xfrm>
            <a:off x="2487580" y="2487186"/>
            <a:ext cx="25035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1" u="none" strike="noStrike" kern="1200" cap="none" spc="0" normalizeH="0" baseline="0" noProof="0" dirty="0">
                <a:ln>
                  <a:noFill/>
                </a:ln>
                <a:solidFill>
                  <a:srgbClr val="662F00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t>Silicone Form - Mini Muffin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0" i="1" u="none" strike="noStrike" kern="1200" cap="none" spc="0" normalizeH="0" baseline="0" noProof="0" dirty="0">
                <a:ln>
                  <a:noFill/>
                </a:ln>
                <a:solidFill>
                  <a:srgbClr val="662F00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t>SS244004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80F155CA-1C8C-4792-AB9E-F637C114C2E7}"/>
              </a:ext>
            </a:extLst>
          </p:cNvPr>
          <p:cNvGrpSpPr/>
          <p:nvPr/>
        </p:nvGrpSpPr>
        <p:grpSpPr>
          <a:xfrm>
            <a:off x="9094149" y="3688457"/>
            <a:ext cx="2620193" cy="2641807"/>
            <a:chOff x="9094149" y="3688457"/>
            <a:chExt cx="2620193" cy="264180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B0BB4C79-57DF-2EFE-47B4-A7186E952B1C}"/>
                </a:ext>
              </a:extLst>
            </p:cNvPr>
            <p:cNvGrpSpPr/>
            <p:nvPr/>
          </p:nvGrpSpPr>
          <p:grpSpPr>
            <a:xfrm>
              <a:off x="9094149" y="3688457"/>
              <a:ext cx="2620193" cy="2641807"/>
              <a:chOff x="8472881" y="-41220"/>
              <a:chExt cx="2620193" cy="2641807"/>
            </a:xfrm>
          </p:grpSpPr>
          <p:pic>
            <p:nvPicPr>
              <p:cNvPr id="13" name="Picture 12" descr="An orange circle with white background&#10;&#10;Description automatically generated">
                <a:extLst>
                  <a:ext uri="{FF2B5EF4-FFF2-40B4-BE49-F238E27FC236}">
                    <a16:creationId xmlns:a16="http://schemas.microsoft.com/office/drawing/2014/main" xmlns="" id="{59ECBB96-F2D2-6F13-1C31-26D8E6E48A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 xmlns="">
                      <a14:imgLayer r:embed="rId6">
                        <a14:imgEffect>
                          <a14:backgroundRemoval t="8687" b="93374" l="9293" r="92040">
                            <a14:foregroundMark x1="42465" y1="8727" x2="42465" y2="8727"/>
                            <a14:foregroundMark x1="9333" y1="42303" x2="9333" y2="42303"/>
                            <a14:foregroundMark x1="56485" y1="93374" x2="56485" y2="93374"/>
                            <a14:foregroundMark x1="92040" y1="49010" x2="92040" y2="4901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320" t="3129" r="3885" b="4321"/>
              <a:stretch/>
            </p:blipFill>
            <p:spPr>
              <a:xfrm>
                <a:off x="8472881" y="-41220"/>
                <a:ext cx="2620193" cy="2641807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4D1E872F-8EE4-CF3E-C72D-8A477E8E2AAC}"/>
                  </a:ext>
                </a:extLst>
              </p:cNvPr>
              <p:cNvSpPr txBox="1"/>
              <p:nvPr/>
            </p:nvSpPr>
            <p:spPr>
              <a:xfrm>
                <a:off x="8733819" y="394432"/>
                <a:ext cx="2098316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kern="1200" cap="none" spc="0" normalizeH="0" baseline="0" noProof="0" dirty="0">
                    <a:ln>
                      <a:noFill/>
                    </a:ln>
                    <a:solidFill>
                      <a:srgbClr val="FFE4AB"/>
                    </a:solidFill>
                    <a:effectLst/>
                    <a:uLnTx/>
                    <a:uFillTx/>
                    <a:latin typeface="Earl Sans" panose="00000500000000000000" pitchFamily="50" charset="-18"/>
                    <a:ea typeface="+mn-ea"/>
                    <a:cs typeface="+mn-cs"/>
                  </a:rPr>
                  <a:t>For any product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kern="1200" cap="none" spc="0" normalizeH="0" baseline="0" noProof="0" dirty="0">
                    <a:ln>
                      <a:noFill/>
                    </a:ln>
                    <a:solidFill>
                      <a:srgbClr val="FFE4AB"/>
                    </a:solidFill>
                    <a:effectLst/>
                    <a:uLnTx/>
                    <a:uFillTx/>
                    <a:latin typeface="Earl Sans" panose="00000500000000000000" pitchFamily="50" charset="-18"/>
                    <a:ea typeface="+mn-ea"/>
                    <a:cs typeface="+mn-cs"/>
                  </a:rPr>
                  <a:t>purchased from this slide</a:t>
                </a:r>
                <a:r>
                  <a:rPr lang="en-US" sz="1200" b="1" dirty="0">
                    <a:solidFill>
                      <a:srgbClr val="FFE4AB"/>
                    </a:solidFill>
                    <a:latin typeface="Earl Sans" panose="00000500000000000000" pitchFamily="50" charset="-18"/>
                  </a:rPr>
                  <a:t> </a:t>
                </a:r>
                <a:r>
                  <a:rPr kumimoji="0" lang="en-US" sz="1200" b="1" i="0" u="none" kern="1200" cap="none" spc="0" normalizeH="0" baseline="0" noProof="0" dirty="0">
                    <a:ln>
                      <a:noFill/>
                    </a:ln>
                    <a:solidFill>
                      <a:srgbClr val="FFE4AB"/>
                    </a:solidFill>
                    <a:effectLst/>
                    <a:uLnTx/>
                    <a:uFillTx/>
                    <a:latin typeface="Earl Sans" panose="00000500000000000000" pitchFamily="50" charset="-18"/>
                    <a:ea typeface="+mn-ea"/>
                    <a:cs typeface="+mn-cs"/>
                  </a:rPr>
                  <a:t>you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kern="1200" cap="none" spc="0" normalizeH="0" baseline="0" noProof="0" dirty="0">
                    <a:ln>
                      <a:noFill/>
                    </a:ln>
                    <a:solidFill>
                      <a:srgbClr val="FFE4AB"/>
                    </a:solidFill>
                    <a:effectLst/>
                    <a:uLnTx/>
                    <a:uFillTx/>
                    <a:latin typeface="Earl Sans" panose="00000500000000000000" pitchFamily="50" charset="-18"/>
                    <a:ea typeface="+mn-ea"/>
                    <a:cs typeface="+mn-cs"/>
                  </a:rPr>
                  <a:t>can add the Coffee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kern="1200" cap="none" spc="0" normalizeH="0" baseline="0" noProof="0" dirty="0">
                    <a:ln>
                      <a:noFill/>
                    </a:ln>
                    <a:solidFill>
                      <a:srgbClr val="FFE4AB"/>
                    </a:solidFill>
                    <a:effectLst/>
                    <a:uLnTx/>
                    <a:uFillTx/>
                    <a:latin typeface="Earl Sans" panose="00000500000000000000" pitchFamily="50" charset="-18"/>
                    <a:ea typeface="+mn-ea"/>
                    <a:cs typeface="+mn-cs"/>
                  </a:rPr>
                  <a:t>Measuring Spoon to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kern="1200" cap="none" spc="0" normalizeH="0" baseline="0" noProof="0" dirty="0">
                    <a:ln>
                      <a:noFill/>
                    </a:ln>
                    <a:solidFill>
                      <a:srgbClr val="FFE4AB"/>
                    </a:solidFill>
                    <a:effectLst/>
                    <a:uLnTx/>
                    <a:uFillTx/>
                    <a:latin typeface="Earl Sans" panose="00000500000000000000" pitchFamily="50" charset="-18"/>
                    <a:ea typeface="+mn-ea"/>
                    <a:cs typeface="+mn-cs"/>
                  </a:rPr>
                  <a:t>your order for only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kern="1200" cap="none" spc="0" normalizeH="0" baseline="0" noProof="0" dirty="0">
                    <a:ln>
                      <a:noFill/>
                    </a:ln>
                    <a:solidFill>
                      <a:srgbClr val="FFE4AB"/>
                    </a:solidFill>
                    <a:effectLst/>
                    <a:uLnTx/>
                    <a:uFillTx/>
                    <a:latin typeface="Earl Sans" panose="00000500000000000000" pitchFamily="50" charset="-18"/>
                    <a:ea typeface="+mn-ea"/>
                    <a:cs typeface="+mn-cs"/>
                  </a:rPr>
                  <a:t>1,00 €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kern="1200" cap="none" spc="0" normalizeH="0" baseline="0" noProof="0" dirty="0">
                    <a:ln>
                      <a:noFill/>
                    </a:ln>
                    <a:solidFill>
                      <a:srgbClr val="FFE4AB"/>
                    </a:solidFill>
                    <a:effectLst/>
                    <a:uLnTx/>
                    <a:uFillTx/>
                    <a:latin typeface="Earl Sans" panose="00000500000000000000" pitchFamily="50" charset="-18"/>
                    <a:ea typeface="+mn-ea"/>
                    <a:cs typeface="+mn-cs"/>
                  </a:rPr>
                  <a:t>PP244002</a:t>
                </a:r>
                <a:endPara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E4A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endParaRPr>
              </a:p>
            </p:txBody>
          </p:sp>
        </p:grpSp>
        <p:pic>
          <p:nvPicPr>
            <p:cNvPr id="12" name="Picture 10" descr="tupperware-emea-mkg-2405-9028">
              <a:extLst>
                <a:ext uri="{FF2B5EF4-FFF2-40B4-BE49-F238E27FC236}">
                  <a16:creationId xmlns:a16="http://schemas.microsoft.com/office/drawing/2014/main" xmlns="" id="{F5AC036B-4081-1E0B-761B-58DE2F21CA3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8803" t="33643" r="9056" b="26645"/>
            <a:stretch/>
          </p:blipFill>
          <p:spPr bwMode="auto">
            <a:xfrm>
              <a:off x="9957887" y="5731157"/>
              <a:ext cx="892715" cy="431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4" name="Picture 2" descr="TAD7576.eps">
            <a:extLst>
              <a:ext uri="{FF2B5EF4-FFF2-40B4-BE49-F238E27FC236}">
                <a16:creationId xmlns:a16="http://schemas.microsoft.com/office/drawing/2014/main" xmlns="" id="{A02C53D4-FBAE-016E-FADE-1D523EF689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311" b="25134"/>
          <a:stretch/>
        </p:blipFill>
        <p:spPr bwMode="auto">
          <a:xfrm>
            <a:off x="1816462" y="3049152"/>
            <a:ext cx="3845784" cy="140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B2A2CAD-C8E2-5BE1-8FBF-EFE4A88C5F42}"/>
              </a:ext>
            </a:extLst>
          </p:cNvPr>
          <p:cNvSpPr txBox="1"/>
          <p:nvPr/>
        </p:nvSpPr>
        <p:spPr>
          <a:xfrm>
            <a:off x="8452646" y="2525631"/>
            <a:ext cx="25035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1" u="none" strike="noStrike" kern="1200" cap="none" spc="0" normalizeH="0" baseline="0" noProof="0" dirty="0" err="1">
                <a:ln>
                  <a:noFill/>
                </a:ln>
                <a:solidFill>
                  <a:srgbClr val="662F00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t>Tupperkids</a:t>
            </a:r>
            <a:r>
              <a:rPr kumimoji="0" lang="en-US" sz="1300" b="0" i="1" u="none" strike="noStrike" kern="1200" cap="none" spc="0" normalizeH="0" baseline="0" noProof="0" dirty="0">
                <a:ln>
                  <a:noFill/>
                </a:ln>
                <a:solidFill>
                  <a:srgbClr val="662F00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t> Plates (4)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0" i="1" u="none" strike="noStrike" kern="1200" cap="none" spc="0" normalizeH="0" baseline="0" noProof="0" dirty="0">
                <a:ln>
                  <a:noFill/>
                </a:ln>
                <a:solidFill>
                  <a:srgbClr val="662F00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t>SS244005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F54550DC-BD2F-D45D-C9D2-EDA85C7DECED}"/>
              </a:ext>
            </a:extLst>
          </p:cNvPr>
          <p:cNvGrpSpPr/>
          <p:nvPr/>
        </p:nvGrpSpPr>
        <p:grpSpPr>
          <a:xfrm>
            <a:off x="6184094" y="596867"/>
            <a:ext cx="1553333" cy="1387144"/>
            <a:chOff x="8384111" y="1213443"/>
            <a:chExt cx="1553333" cy="1387144"/>
          </a:xfrm>
        </p:grpSpPr>
        <p:pic>
          <p:nvPicPr>
            <p:cNvPr id="23" name="Picture 22" descr="An orange circle with white background&#10;&#10;Description automatically generated">
              <a:extLst>
                <a:ext uri="{FF2B5EF4-FFF2-40B4-BE49-F238E27FC236}">
                  <a16:creationId xmlns:a16="http://schemas.microsoft.com/office/drawing/2014/main" xmlns="" id="{9D82513F-011A-8D56-D7E3-D596CFDD21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ackgroundRemoval t="8687" b="93374" l="9293" r="92040">
                          <a14:foregroundMark x1="42465" y1="8727" x2="42465" y2="8727"/>
                          <a14:foregroundMark x1="9333" y1="42303" x2="9333" y2="42303"/>
                          <a14:foregroundMark x1="56485" y1="93374" x2="56485" y2="93374"/>
                          <a14:foregroundMark x1="92040" y1="49010" x2="92040" y2="490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320" t="3129" r="3885" b="4321"/>
            <a:stretch/>
          </p:blipFill>
          <p:spPr>
            <a:xfrm>
              <a:off x="8472881" y="1213443"/>
              <a:ext cx="1375795" cy="1387144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13EF57F9-4E0D-7231-21FF-1A85EF731D7D}"/>
                </a:ext>
              </a:extLst>
            </p:cNvPr>
            <p:cNvSpPr txBox="1"/>
            <p:nvPr/>
          </p:nvSpPr>
          <p:spPr>
            <a:xfrm>
              <a:off x="8384111" y="1522294"/>
              <a:ext cx="1553333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sngStrike" kern="1200" cap="none" spc="0" normalizeH="0" baseline="0" noProof="0" dirty="0">
                  <a:ln>
                    <a:noFill/>
                  </a:ln>
                  <a:solidFill>
                    <a:srgbClr val="FFE4A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24,</a:t>
              </a:r>
              <a:r>
                <a:rPr kumimoji="0" lang="en-US" sz="2200" b="1" i="0" u="none" strike="sngStrike" kern="1200" cap="none" spc="0" normalizeH="0" baseline="30000" noProof="0" dirty="0">
                  <a:ln>
                    <a:noFill/>
                  </a:ln>
                  <a:solidFill>
                    <a:srgbClr val="FFE4A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90</a:t>
              </a:r>
              <a:r>
                <a:rPr kumimoji="0" lang="en-US" sz="2200" b="1" i="0" u="none" strike="sngStrike" kern="1200" cap="none" spc="0" normalizeH="0" baseline="0" noProof="0" dirty="0">
                  <a:ln>
                    <a:noFill/>
                  </a:ln>
                  <a:solidFill>
                    <a:srgbClr val="FFE4A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 €</a:t>
              </a:r>
            </a:p>
            <a:p>
              <a:pPr algn="ctr"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E4A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19,</a:t>
              </a:r>
              <a:r>
                <a:rPr kumimoji="0" lang="en-US" sz="22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E4A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90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E4A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 €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56F0AF8E-E6D5-D0C2-0759-A6FF9E97A9F8}"/>
              </a:ext>
            </a:extLst>
          </p:cNvPr>
          <p:cNvGrpSpPr/>
          <p:nvPr/>
        </p:nvGrpSpPr>
        <p:grpSpPr>
          <a:xfrm>
            <a:off x="7898320" y="692630"/>
            <a:ext cx="1553333" cy="1387144"/>
            <a:chOff x="8384111" y="1213443"/>
            <a:chExt cx="1553333" cy="1387144"/>
          </a:xfrm>
        </p:grpSpPr>
        <p:pic>
          <p:nvPicPr>
            <p:cNvPr id="26" name="Picture 25" descr="An orange circle with white background&#10;&#10;Description automatically generated">
              <a:extLst>
                <a:ext uri="{FF2B5EF4-FFF2-40B4-BE49-F238E27FC236}">
                  <a16:creationId xmlns:a16="http://schemas.microsoft.com/office/drawing/2014/main" xmlns="" id="{77D8581F-522B-1DAF-4282-965B9B2719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ackgroundRemoval t="8687" b="93374" l="9293" r="92040">
                          <a14:foregroundMark x1="42465" y1="8727" x2="42465" y2="8727"/>
                          <a14:foregroundMark x1="9333" y1="42303" x2="9333" y2="42303"/>
                          <a14:foregroundMark x1="56485" y1="93374" x2="56485" y2="93374"/>
                          <a14:foregroundMark x1="92040" y1="49010" x2="92040" y2="490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320" t="3129" r="3885" b="4321"/>
            <a:stretch/>
          </p:blipFill>
          <p:spPr>
            <a:xfrm>
              <a:off x="8472881" y="1213443"/>
              <a:ext cx="1375795" cy="1387144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F481846A-E8A9-86FA-A1CB-E10D370BD9D5}"/>
                </a:ext>
              </a:extLst>
            </p:cNvPr>
            <p:cNvSpPr txBox="1"/>
            <p:nvPr/>
          </p:nvSpPr>
          <p:spPr>
            <a:xfrm>
              <a:off x="8384111" y="1522294"/>
              <a:ext cx="1553333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kern="1200" cap="none" spc="0" normalizeH="0" baseline="0" noProof="0" dirty="0">
                  <a:ln>
                    <a:noFill/>
                  </a:ln>
                  <a:solidFill>
                    <a:srgbClr val="FFE4A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SAVE</a:t>
              </a:r>
            </a:p>
            <a:p>
              <a:pPr algn="ctr"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E4A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5,</a:t>
              </a:r>
              <a:r>
                <a:rPr lang="en-US" sz="2200" b="1" baseline="30000" dirty="0">
                  <a:solidFill>
                    <a:srgbClr val="FFE4AB"/>
                  </a:solidFill>
                  <a:latin typeface="Earl Sans" panose="00000500000000000000" pitchFamily="50" charset="-18"/>
                </a:rPr>
                <a:t>0</a:t>
              </a:r>
              <a:r>
                <a:rPr kumimoji="0" lang="en-US" sz="22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E4A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0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E4A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 €</a:t>
              </a:r>
            </a:p>
          </p:txBody>
        </p:sp>
      </p:grpSp>
      <p:pic>
        <p:nvPicPr>
          <p:cNvPr id="3076" name="Picture 4" descr="tupperware-ww-st-2405-13101">
            <a:extLst>
              <a:ext uri="{FF2B5EF4-FFF2-40B4-BE49-F238E27FC236}">
                <a16:creationId xmlns:a16="http://schemas.microsoft.com/office/drawing/2014/main" xmlns="" id="{06C177B2-0C1C-D3DC-3F89-3E86DAFCED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54" t="28710" r="5113" b="23306"/>
          <a:stretch/>
        </p:blipFill>
        <p:spPr bwMode="auto">
          <a:xfrm>
            <a:off x="6227993" y="2622906"/>
            <a:ext cx="2738109" cy="151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F02&amp;#95;23&amp;#95;Titel08&amp;#95;Recipe">
            <a:extLst>
              <a:ext uri="{FF2B5EF4-FFF2-40B4-BE49-F238E27FC236}">
                <a16:creationId xmlns:a16="http://schemas.microsoft.com/office/drawing/2014/main" xmlns="" id="{7AB3EEA5-0AF8-F51D-DE84-EB1402B29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1588" y="4321594"/>
            <a:ext cx="1889595" cy="139121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34886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ectangular object with a black border&#10;&#10;Description automatically generated">
            <a:extLst>
              <a:ext uri="{FF2B5EF4-FFF2-40B4-BE49-F238E27FC236}">
                <a16:creationId xmlns:a16="http://schemas.microsoft.com/office/drawing/2014/main" xmlns="" id="{7DCD957D-71C3-9144-CC11-DF04ED8A14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23" t="10210" r="5635" b="10521"/>
          <a:stretch/>
        </p:blipFill>
        <p:spPr>
          <a:xfrm>
            <a:off x="44802" y="69522"/>
            <a:ext cx="12102396" cy="671895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arl Sans" panose="00000500000000000000" pitchFamily="50" charset="-18"/>
              <a:ea typeface="+mn-ea"/>
              <a:cs typeface="+mn-cs"/>
            </a:endParaRPr>
          </a:p>
        </p:txBody>
      </p:sp>
      <p:pic>
        <p:nvPicPr>
          <p:cNvPr id="2" name="Picture 1" descr="A white rectangle with black border&#10;&#10;Description automatically generated">
            <a:extLst>
              <a:ext uri="{FF2B5EF4-FFF2-40B4-BE49-F238E27FC236}">
                <a16:creationId xmlns:a16="http://schemas.microsoft.com/office/drawing/2014/main" xmlns="" id="{33E00DE5-9782-9A7D-DD5E-5217717D43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28" t="10585" r="5737" b="9951"/>
          <a:stretch/>
        </p:blipFill>
        <p:spPr>
          <a:xfrm>
            <a:off x="830391" y="488326"/>
            <a:ext cx="10531217" cy="5881342"/>
          </a:xfrm>
          <a:prstGeom prst="rect">
            <a:avLst/>
          </a:prstGeom>
        </p:spPr>
      </p:pic>
      <p:pic>
        <p:nvPicPr>
          <p:cNvPr id="18" name="Picture 17" descr="A black background with yellow text&#10;&#10;Description automatically generated">
            <a:extLst>
              <a:ext uri="{FF2B5EF4-FFF2-40B4-BE49-F238E27FC236}">
                <a16:creationId xmlns:a16="http://schemas.microsoft.com/office/drawing/2014/main" xmlns="" id="{19FF0BFA-ED4A-203C-B714-786D9A93B4F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43" t="41848" r="1728" b="42338"/>
          <a:stretch/>
        </p:blipFill>
        <p:spPr>
          <a:xfrm>
            <a:off x="2963457" y="5223593"/>
            <a:ext cx="3132542" cy="52850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80F155CA-1C8C-4792-AB9E-F637C114C2E7}"/>
              </a:ext>
            </a:extLst>
          </p:cNvPr>
          <p:cNvGrpSpPr/>
          <p:nvPr/>
        </p:nvGrpSpPr>
        <p:grpSpPr>
          <a:xfrm>
            <a:off x="9094149" y="3688457"/>
            <a:ext cx="2620193" cy="2641807"/>
            <a:chOff x="9094149" y="3688457"/>
            <a:chExt cx="2620193" cy="264180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B0BB4C79-57DF-2EFE-47B4-A7186E952B1C}"/>
                </a:ext>
              </a:extLst>
            </p:cNvPr>
            <p:cNvGrpSpPr/>
            <p:nvPr/>
          </p:nvGrpSpPr>
          <p:grpSpPr>
            <a:xfrm>
              <a:off x="9094149" y="3688457"/>
              <a:ext cx="2620193" cy="2641807"/>
              <a:chOff x="8472881" y="-41220"/>
              <a:chExt cx="2620193" cy="2641807"/>
            </a:xfrm>
          </p:grpSpPr>
          <p:pic>
            <p:nvPicPr>
              <p:cNvPr id="13" name="Picture 12" descr="An orange circle with white background&#10;&#10;Description automatically generated">
                <a:extLst>
                  <a:ext uri="{FF2B5EF4-FFF2-40B4-BE49-F238E27FC236}">
                    <a16:creationId xmlns:a16="http://schemas.microsoft.com/office/drawing/2014/main" xmlns="" id="{59ECBB96-F2D2-6F13-1C31-26D8E6E48A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 xmlns="">
                      <a14:imgLayer r:embed="rId7">
                        <a14:imgEffect>
                          <a14:backgroundRemoval t="8687" b="93374" l="9293" r="92040">
                            <a14:foregroundMark x1="42465" y1="8727" x2="42465" y2="8727"/>
                            <a14:foregroundMark x1="9333" y1="42303" x2="9333" y2="42303"/>
                            <a14:foregroundMark x1="56485" y1="93374" x2="56485" y2="93374"/>
                            <a14:foregroundMark x1="92040" y1="49010" x2="92040" y2="4901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320" t="3129" r="3885" b="4321"/>
              <a:stretch/>
            </p:blipFill>
            <p:spPr>
              <a:xfrm>
                <a:off x="8472881" y="-41220"/>
                <a:ext cx="2620193" cy="2641807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4D1E872F-8EE4-CF3E-C72D-8A477E8E2AAC}"/>
                  </a:ext>
                </a:extLst>
              </p:cNvPr>
              <p:cNvSpPr txBox="1"/>
              <p:nvPr/>
            </p:nvSpPr>
            <p:spPr>
              <a:xfrm>
                <a:off x="8733819" y="394432"/>
                <a:ext cx="2098316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kern="1200" cap="none" spc="0" normalizeH="0" baseline="0" noProof="0" dirty="0">
                    <a:ln>
                      <a:noFill/>
                    </a:ln>
                    <a:solidFill>
                      <a:srgbClr val="FFE4AB"/>
                    </a:solidFill>
                    <a:effectLst/>
                    <a:uLnTx/>
                    <a:uFillTx/>
                    <a:latin typeface="Earl Sans" panose="00000500000000000000" pitchFamily="50" charset="-18"/>
                    <a:ea typeface="+mn-ea"/>
                    <a:cs typeface="+mn-cs"/>
                  </a:rPr>
                  <a:t>For any product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kern="1200" cap="none" spc="0" normalizeH="0" baseline="0" noProof="0" dirty="0">
                    <a:ln>
                      <a:noFill/>
                    </a:ln>
                    <a:solidFill>
                      <a:srgbClr val="FFE4AB"/>
                    </a:solidFill>
                    <a:effectLst/>
                    <a:uLnTx/>
                    <a:uFillTx/>
                    <a:latin typeface="Earl Sans" panose="00000500000000000000" pitchFamily="50" charset="-18"/>
                    <a:ea typeface="+mn-ea"/>
                    <a:cs typeface="+mn-cs"/>
                  </a:rPr>
                  <a:t>purchased from this slide</a:t>
                </a:r>
                <a:r>
                  <a:rPr lang="en-US" sz="1200" b="1" dirty="0">
                    <a:solidFill>
                      <a:srgbClr val="FFE4AB"/>
                    </a:solidFill>
                    <a:latin typeface="Earl Sans" panose="00000500000000000000" pitchFamily="50" charset="-18"/>
                  </a:rPr>
                  <a:t> </a:t>
                </a:r>
                <a:r>
                  <a:rPr kumimoji="0" lang="en-US" sz="1200" b="1" i="0" u="none" kern="1200" cap="none" spc="0" normalizeH="0" baseline="0" noProof="0" dirty="0">
                    <a:ln>
                      <a:noFill/>
                    </a:ln>
                    <a:solidFill>
                      <a:srgbClr val="FFE4AB"/>
                    </a:solidFill>
                    <a:effectLst/>
                    <a:uLnTx/>
                    <a:uFillTx/>
                    <a:latin typeface="Earl Sans" panose="00000500000000000000" pitchFamily="50" charset="-18"/>
                    <a:ea typeface="+mn-ea"/>
                    <a:cs typeface="+mn-cs"/>
                  </a:rPr>
                  <a:t>you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kern="1200" cap="none" spc="0" normalizeH="0" baseline="0" noProof="0" dirty="0">
                    <a:ln>
                      <a:noFill/>
                    </a:ln>
                    <a:solidFill>
                      <a:srgbClr val="FFE4AB"/>
                    </a:solidFill>
                    <a:effectLst/>
                    <a:uLnTx/>
                    <a:uFillTx/>
                    <a:latin typeface="Earl Sans" panose="00000500000000000000" pitchFamily="50" charset="-18"/>
                    <a:ea typeface="+mn-ea"/>
                    <a:cs typeface="+mn-cs"/>
                  </a:rPr>
                  <a:t>can add the Coffee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kern="1200" cap="none" spc="0" normalizeH="0" baseline="0" noProof="0" dirty="0">
                    <a:ln>
                      <a:noFill/>
                    </a:ln>
                    <a:solidFill>
                      <a:srgbClr val="FFE4AB"/>
                    </a:solidFill>
                    <a:effectLst/>
                    <a:uLnTx/>
                    <a:uFillTx/>
                    <a:latin typeface="Earl Sans" panose="00000500000000000000" pitchFamily="50" charset="-18"/>
                    <a:ea typeface="+mn-ea"/>
                    <a:cs typeface="+mn-cs"/>
                  </a:rPr>
                  <a:t>Measuring Spoon to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kern="1200" cap="none" spc="0" normalizeH="0" baseline="0" noProof="0" dirty="0">
                    <a:ln>
                      <a:noFill/>
                    </a:ln>
                    <a:solidFill>
                      <a:srgbClr val="FFE4AB"/>
                    </a:solidFill>
                    <a:effectLst/>
                    <a:uLnTx/>
                    <a:uFillTx/>
                    <a:latin typeface="Earl Sans" panose="00000500000000000000" pitchFamily="50" charset="-18"/>
                    <a:ea typeface="+mn-ea"/>
                    <a:cs typeface="+mn-cs"/>
                  </a:rPr>
                  <a:t>your order for only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kern="1200" cap="none" spc="0" normalizeH="0" baseline="0" noProof="0" dirty="0">
                    <a:ln>
                      <a:noFill/>
                    </a:ln>
                    <a:solidFill>
                      <a:srgbClr val="FFE4AB"/>
                    </a:solidFill>
                    <a:effectLst/>
                    <a:uLnTx/>
                    <a:uFillTx/>
                    <a:latin typeface="Earl Sans" panose="00000500000000000000" pitchFamily="50" charset="-18"/>
                    <a:ea typeface="+mn-ea"/>
                    <a:cs typeface="+mn-cs"/>
                  </a:rPr>
                  <a:t>1,00 €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kern="1200" cap="none" spc="0" normalizeH="0" baseline="0" noProof="0" dirty="0">
                    <a:ln>
                      <a:noFill/>
                    </a:ln>
                    <a:solidFill>
                      <a:srgbClr val="FFE4AB"/>
                    </a:solidFill>
                    <a:effectLst/>
                    <a:uLnTx/>
                    <a:uFillTx/>
                    <a:latin typeface="Earl Sans" panose="00000500000000000000" pitchFamily="50" charset="-18"/>
                    <a:ea typeface="+mn-ea"/>
                    <a:cs typeface="+mn-cs"/>
                  </a:rPr>
                  <a:t>PP244002</a:t>
                </a:r>
                <a:endPara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E4A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endParaRPr>
              </a:p>
            </p:txBody>
          </p:sp>
        </p:grpSp>
        <p:pic>
          <p:nvPicPr>
            <p:cNvPr id="12" name="Picture 10" descr="tupperware-emea-mkg-2405-9028">
              <a:extLst>
                <a:ext uri="{FF2B5EF4-FFF2-40B4-BE49-F238E27FC236}">
                  <a16:creationId xmlns:a16="http://schemas.microsoft.com/office/drawing/2014/main" xmlns="" id="{F5AC036B-4081-1E0B-761B-58DE2F21CA3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8803" t="33643" r="9056" b="26645"/>
            <a:stretch/>
          </p:blipFill>
          <p:spPr bwMode="auto">
            <a:xfrm>
              <a:off x="9957887" y="5731157"/>
              <a:ext cx="892715" cy="431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B2A2CAD-C8E2-5BE1-8FBF-EFE4A88C5F42}"/>
              </a:ext>
            </a:extLst>
          </p:cNvPr>
          <p:cNvSpPr txBox="1"/>
          <p:nvPr/>
        </p:nvSpPr>
        <p:spPr>
          <a:xfrm>
            <a:off x="2721770" y="1817786"/>
            <a:ext cx="25035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1" u="none" strike="noStrike" kern="1200" cap="none" spc="0" normalizeH="0" baseline="0" noProof="0" dirty="0">
                <a:ln>
                  <a:noFill/>
                </a:ln>
                <a:solidFill>
                  <a:srgbClr val="662F00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t>My Coffee Station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0" i="1" u="none" strike="noStrike" kern="1200" cap="none" spc="0" normalizeH="0" baseline="0" noProof="0" dirty="0">
                <a:ln>
                  <a:noFill/>
                </a:ln>
                <a:solidFill>
                  <a:srgbClr val="662F00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t>SS244005</a:t>
            </a:r>
          </a:p>
        </p:txBody>
      </p:sp>
      <p:pic>
        <p:nvPicPr>
          <p:cNvPr id="4100" name="Picture 4" descr="tupperware&amp;#95;emea&amp;#95;mkg&amp;#95;2101&amp;#95;0044">
            <a:extLst>
              <a:ext uri="{FF2B5EF4-FFF2-40B4-BE49-F238E27FC236}">
                <a16:creationId xmlns:a16="http://schemas.microsoft.com/office/drawing/2014/main" xmlns="" id="{C2EF1864-92B6-F8B6-3EA1-1F025D0F0A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39" t="26392" r="4470" b="14867"/>
          <a:stretch/>
        </p:blipFill>
        <p:spPr bwMode="auto">
          <a:xfrm>
            <a:off x="4116646" y="2475656"/>
            <a:ext cx="3663607" cy="245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87094F1D-455A-58BA-C962-97079DF0AA7E}"/>
              </a:ext>
            </a:extLst>
          </p:cNvPr>
          <p:cNvGrpSpPr/>
          <p:nvPr/>
        </p:nvGrpSpPr>
        <p:grpSpPr>
          <a:xfrm>
            <a:off x="7540816" y="1053751"/>
            <a:ext cx="1553333" cy="1387144"/>
            <a:chOff x="8408132" y="1213443"/>
            <a:chExt cx="1553333" cy="1387144"/>
          </a:xfrm>
        </p:grpSpPr>
        <p:pic>
          <p:nvPicPr>
            <p:cNvPr id="16" name="Picture 15" descr="An orange circle with white background&#10;&#10;Description automatically generated">
              <a:extLst>
                <a:ext uri="{FF2B5EF4-FFF2-40B4-BE49-F238E27FC236}">
                  <a16:creationId xmlns:a16="http://schemas.microsoft.com/office/drawing/2014/main" xmlns="" id="{E288225F-7489-D158-39B1-EC6EAF9F9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backgroundRemoval t="8687" b="93374" l="9293" r="92040">
                          <a14:foregroundMark x1="42465" y1="8727" x2="42465" y2="8727"/>
                          <a14:foregroundMark x1="9333" y1="42303" x2="9333" y2="42303"/>
                          <a14:foregroundMark x1="56485" y1="93374" x2="56485" y2="93374"/>
                          <a14:foregroundMark x1="92040" y1="49010" x2="92040" y2="490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320" t="3129" r="3885" b="4321"/>
            <a:stretch/>
          </p:blipFill>
          <p:spPr>
            <a:xfrm>
              <a:off x="8472881" y="1213443"/>
              <a:ext cx="1375795" cy="1387144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40325973-3A30-64DD-A4A9-740DA7526B7A}"/>
                </a:ext>
              </a:extLst>
            </p:cNvPr>
            <p:cNvSpPr txBox="1"/>
            <p:nvPr/>
          </p:nvSpPr>
          <p:spPr>
            <a:xfrm>
              <a:off x="8408132" y="1690217"/>
              <a:ext cx="1553333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E4A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23,</a:t>
              </a:r>
              <a:r>
                <a:rPr lang="en-US" sz="2200" b="1" baseline="30000" dirty="0">
                  <a:solidFill>
                    <a:srgbClr val="FFE4AB"/>
                  </a:solidFill>
                  <a:latin typeface="Earl Sans" panose="00000500000000000000" pitchFamily="50" charset="-18"/>
                </a:rPr>
                <a:t>5</a:t>
              </a:r>
              <a:r>
                <a:rPr kumimoji="0" lang="en-US" sz="22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E4A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0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E4A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 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700721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ectangular object with a black border&#10;&#10;Description automatically generated">
            <a:extLst>
              <a:ext uri="{FF2B5EF4-FFF2-40B4-BE49-F238E27FC236}">
                <a16:creationId xmlns:a16="http://schemas.microsoft.com/office/drawing/2014/main" xmlns="" id="{7DCD957D-71C3-9144-CC11-DF04ED8A14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23" t="10210" r="5635" b="10521"/>
          <a:stretch/>
        </p:blipFill>
        <p:spPr>
          <a:xfrm>
            <a:off x="44802" y="69522"/>
            <a:ext cx="12102396" cy="671895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arl Sans" panose="00000500000000000000" pitchFamily="50" charset="-18"/>
              <a:ea typeface="+mn-ea"/>
              <a:cs typeface="+mn-cs"/>
            </a:endParaRPr>
          </a:p>
        </p:txBody>
      </p:sp>
      <p:pic>
        <p:nvPicPr>
          <p:cNvPr id="2" name="Picture 1" descr="A white rectangle with black border&#10;&#10;Description automatically generated">
            <a:extLst>
              <a:ext uri="{FF2B5EF4-FFF2-40B4-BE49-F238E27FC236}">
                <a16:creationId xmlns:a16="http://schemas.microsoft.com/office/drawing/2014/main" xmlns="" id="{33E00DE5-9782-9A7D-DD5E-5217717D43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28" t="10585" r="5737" b="9951"/>
          <a:stretch/>
        </p:blipFill>
        <p:spPr>
          <a:xfrm>
            <a:off x="830391" y="488326"/>
            <a:ext cx="10531217" cy="5881342"/>
          </a:xfrm>
          <a:prstGeom prst="rect">
            <a:avLst/>
          </a:prstGeom>
        </p:spPr>
      </p:pic>
      <p:pic>
        <p:nvPicPr>
          <p:cNvPr id="18" name="Picture 17" descr="A black background with yellow text&#10;&#10;Description automatically generated">
            <a:extLst>
              <a:ext uri="{FF2B5EF4-FFF2-40B4-BE49-F238E27FC236}">
                <a16:creationId xmlns:a16="http://schemas.microsoft.com/office/drawing/2014/main" xmlns="" id="{19FF0BFA-ED4A-203C-B714-786D9A93B4F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43" t="41848" r="1728" b="42338"/>
          <a:stretch/>
        </p:blipFill>
        <p:spPr>
          <a:xfrm>
            <a:off x="3903383" y="5429518"/>
            <a:ext cx="3132542" cy="52850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2515968-5E4C-4725-5D95-7CC703508B63}"/>
              </a:ext>
            </a:extLst>
          </p:cNvPr>
          <p:cNvSpPr txBox="1"/>
          <p:nvPr/>
        </p:nvSpPr>
        <p:spPr>
          <a:xfrm>
            <a:off x="2197707" y="2212600"/>
            <a:ext cx="29473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1" u="none" strike="noStrike" kern="1200" cap="none" spc="0" normalizeH="0" baseline="0" noProof="0" dirty="0">
                <a:ln>
                  <a:noFill/>
                </a:ln>
                <a:solidFill>
                  <a:srgbClr val="662F00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t>One Touch Canister 1,4L Coffee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0" i="1" u="none" strike="noStrike" kern="1200" cap="none" spc="0" normalizeH="0" baseline="0" noProof="0" dirty="0">
                <a:ln>
                  <a:noFill/>
                </a:ln>
                <a:solidFill>
                  <a:srgbClr val="662F00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t>SS244008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80F155CA-1C8C-4792-AB9E-F637C114C2E7}"/>
              </a:ext>
            </a:extLst>
          </p:cNvPr>
          <p:cNvGrpSpPr/>
          <p:nvPr/>
        </p:nvGrpSpPr>
        <p:grpSpPr>
          <a:xfrm>
            <a:off x="9094149" y="3688457"/>
            <a:ext cx="2620193" cy="2641807"/>
            <a:chOff x="9094149" y="3688457"/>
            <a:chExt cx="2620193" cy="264180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B0BB4C79-57DF-2EFE-47B4-A7186E952B1C}"/>
                </a:ext>
              </a:extLst>
            </p:cNvPr>
            <p:cNvGrpSpPr/>
            <p:nvPr/>
          </p:nvGrpSpPr>
          <p:grpSpPr>
            <a:xfrm>
              <a:off x="9094149" y="3688457"/>
              <a:ext cx="2620193" cy="2641807"/>
              <a:chOff x="8472881" y="-41220"/>
              <a:chExt cx="2620193" cy="2641807"/>
            </a:xfrm>
          </p:grpSpPr>
          <p:pic>
            <p:nvPicPr>
              <p:cNvPr id="13" name="Picture 12" descr="An orange circle with white background&#10;&#10;Description automatically generated">
                <a:extLst>
                  <a:ext uri="{FF2B5EF4-FFF2-40B4-BE49-F238E27FC236}">
                    <a16:creationId xmlns:a16="http://schemas.microsoft.com/office/drawing/2014/main" xmlns="" id="{59ECBB96-F2D2-6F13-1C31-26D8E6E48A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 xmlns="">
                      <a14:imgLayer r:embed="rId7">
                        <a14:imgEffect>
                          <a14:backgroundRemoval t="8687" b="93374" l="9293" r="92040">
                            <a14:foregroundMark x1="42465" y1="8727" x2="42465" y2="8727"/>
                            <a14:foregroundMark x1="9333" y1="42303" x2="9333" y2="42303"/>
                            <a14:foregroundMark x1="56485" y1="93374" x2="56485" y2="93374"/>
                            <a14:foregroundMark x1="92040" y1="49010" x2="92040" y2="4901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320" t="3129" r="3885" b="4321"/>
              <a:stretch/>
            </p:blipFill>
            <p:spPr>
              <a:xfrm>
                <a:off x="8472881" y="-41220"/>
                <a:ext cx="2620193" cy="2641807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4D1E872F-8EE4-CF3E-C72D-8A477E8E2AAC}"/>
                  </a:ext>
                </a:extLst>
              </p:cNvPr>
              <p:cNvSpPr txBox="1"/>
              <p:nvPr/>
            </p:nvSpPr>
            <p:spPr>
              <a:xfrm>
                <a:off x="8733819" y="394432"/>
                <a:ext cx="2098316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kern="1200" cap="none" spc="0" normalizeH="0" baseline="0" noProof="0" dirty="0">
                    <a:ln>
                      <a:noFill/>
                    </a:ln>
                    <a:solidFill>
                      <a:srgbClr val="FFE4AB"/>
                    </a:solidFill>
                    <a:effectLst/>
                    <a:uLnTx/>
                    <a:uFillTx/>
                    <a:latin typeface="Earl Sans" panose="00000500000000000000" pitchFamily="50" charset="-18"/>
                    <a:ea typeface="+mn-ea"/>
                    <a:cs typeface="+mn-cs"/>
                  </a:rPr>
                  <a:t>For any product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kern="1200" cap="none" spc="0" normalizeH="0" baseline="0" noProof="0" dirty="0">
                    <a:ln>
                      <a:noFill/>
                    </a:ln>
                    <a:solidFill>
                      <a:srgbClr val="FFE4AB"/>
                    </a:solidFill>
                    <a:effectLst/>
                    <a:uLnTx/>
                    <a:uFillTx/>
                    <a:latin typeface="Earl Sans" panose="00000500000000000000" pitchFamily="50" charset="-18"/>
                    <a:ea typeface="+mn-ea"/>
                    <a:cs typeface="+mn-cs"/>
                  </a:rPr>
                  <a:t>purchased from this slide</a:t>
                </a:r>
                <a:r>
                  <a:rPr lang="en-US" sz="1200" b="1" dirty="0">
                    <a:solidFill>
                      <a:srgbClr val="FFE4AB"/>
                    </a:solidFill>
                    <a:latin typeface="Earl Sans" panose="00000500000000000000" pitchFamily="50" charset="-18"/>
                  </a:rPr>
                  <a:t> </a:t>
                </a:r>
                <a:r>
                  <a:rPr kumimoji="0" lang="en-US" sz="1200" b="1" i="0" u="none" kern="1200" cap="none" spc="0" normalizeH="0" baseline="0" noProof="0" dirty="0">
                    <a:ln>
                      <a:noFill/>
                    </a:ln>
                    <a:solidFill>
                      <a:srgbClr val="FFE4AB"/>
                    </a:solidFill>
                    <a:effectLst/>
                    <a:uLnTx/>
                    <a:uFillTx/>
                    <a:latin typeface="Earl Sans" panose="00000500000000000000" pitchFamily="50" charset="-18"/>
                    <a:ea typeface="+mn-ea"/>
                    <a:cs typeface="+mn-cs"/>
                  </a:rPr>
                  <a:t>you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kern="1200" cap="none" spc="0" normalizeH="0" baseline="0" noProof="0" dirty="0">
                    <a:ln>
                      <a:noFill/>
                    </a:ln>
                    <a:solidFill>
                      <a:srgbClr val="FFE4AB"/>
                    </a:solidFill>
                    <a:effectLst/>
                    <a:uLnTx/>
                    <a:uFillTx/>
                    <a:latin typeface="Earl Sans" panose="00000500000000000000" pitchFamily="50" charset="-18"/>
                    <a:ea typeface="+mn-ea"/>
                    <a:cs typeface="+mn-cs"/>
                  </a:rPr>
                  <a:t>can add the Coffee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kern="1200" cap="none" spc="0" normalizeH="0" baseline="0" noProof="0" dirty="0">
                    <a:ln>
                      <a:noFill/>
                    </a:ln>
                    <a:solidFill>
                      <a:srgbClr val="FFE4AB"/>
                    </a:solidFill>
                    <a:effectLst/>
                    <a:uLnTx/>
                    <a:uFillTx/>
                    <a:latin typeface="Earl Sans" panose="00000500000000000000" pitchFamily="50" charset="-18"/>
                    <a:ea typeface="+mn-ea"/>
                    <a:cs typeface="+mn-cs"/>
                  </a:rPr>
                  <a:t>Measuring Spoon to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kern="1200" cap="none" spc="0" normalizeH="0" baseline="0" noProof="0" dirty="0">
                    <a:ln>
                      <a:noFill/>
                    </a:ln>
                    <a:solidFill>
                      <a:srgbClr val="FFE4AB"/>
                    </a:solidFill>
                    <a:effectLst/>
                    <a:uLnTx/>
                    <a:uFillTx/>
                    <a:latin typeface="Earl Sans" panose="00000500000000000000" pitchFamily="50" charset="-18"/>
                    <a:ea typeface="+mn-ea"/>
                    <a:cs typeface="+mn-cs"/>
                  </a:rPr>
                  <a:t>your order for only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kern="1200" cap="none" spc="0" normalizeH="0" baseline="0" noProof="0" dirty="0">
                    <a:ln>
                      <a:noFill/>
                    </a:ln>
                    <a:solidFill>
                      <a:srgbClr val="FFE4AB"/>
                    </a:solidFill>
                    <a:effectLst/>
                    <a:uLnTx/>
                    <a:uFillTx/>
                    <a:latin typeface="Earl Sans" panose="00000500000000000000" pitchFamily="50" charset="-18"/>
                    <a:ea typeface="+mn-ea"/>
                    <a:cs typeface="+mn-cs"/>
                  </a:rPr>
                  <a:t>1,00 €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kern="1200" cap="none" spc="0" normalizeH="0" baseline="0" noProof="0" dirty="0">
                    <a:ln>
                      <a:noFill/>
                    </a:ln>
                    <a:solidFill>
                      <a:srgbClr val="FFE4AB"/>
                    </a:solidFill>
                    <a:effectLst/>
                    <a:uLnTx/>
                    <a:uFillTx/>
                    <a:latin typeface="Earl Sans" panose="00000500000000000000" pitchFamily="50" charset="-18"/>
                    <a:ea typeface="+mn-ea"/>
                    <a:cs typeface="+mn-cs"/>
                  </a:rPr>
                  <a:t>PP244002</a:t>
                </a:r>
                <a:endPara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E4A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endParaRPr>
              </a:p>
            </p:txBody>
          </p:sp>
        </p:grpSp>
        <p:pic>
          <p:nvPicPr>
            <p:cNvPr id="12" name="Picture 10" descr="tupperware-emea-mkg-2405-9028">
              <a:extLst>
                <a:ext uri="{FF2B5EF4-FFF2-40B4-BE49-F238E27FC236}">
                  <a16:creationId xmlns:a16="http://schemas.microsoft.com/office/drawing/2014/main" xmlns="" id="{F5AC036B-4081-1E0B-761B-58DE2F21CA3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8803" t="33643" r="9056" b="26645"/>
            <a:stretch/>
          </p:blipFill>
          <p:spPr bwMode="auto">
            <a:xfrm>
              <a:off x="9957887" y="5731157"/>
              <a:ext cx="892715" cy="431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B2A2CAD-C8E2-5BE1-8FBF-EFE4A88C5F42}"/>
              </a:ext>
            </a:extLst>
          </p:cNvPr>
          <p:cNvSpPr txBox="1"/>
          <p:nvPr/>
        </p:nvSpPr>
        <p:spPr>
          <a:xfrm>
            <a:off x="6557105" y="1361123"/>
            <a:ext cx="32260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1" u="none" strike="noStrike" kern="1200" cap="none" spc="0" normalizeH="0" baseline="0" noProof="0" dirty="0" err="1">
                <a:ln>
                  <a:noFill/>
                </a:ln>
                <a:solidFill>
                  <a:srgbClr val="662F00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t>Condiserve</a:t>
            </a:r>
            <a:r>
              <a:rPr kumimoji="0" lang="en-US" sz="1300" b="0" i="1" u="none" strike="noStrike" kern="1200" cap="none" spc="0" normalizeH="0" baseline="0" noProof="0" dirty="0">
                <a:ln>
                  <a:noFill/>
                </a:ln>
                <a:solidFill>
                  <a:srgbClr val="662F00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t> Flip Cap Dispenser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0" i="1" u="none" strike="noStrike" kern="1200" cap="none" spc="0" normalizeH="0" baseline="0" noProof="0" dirty="0">
                <a:ln>
                  <a:noFill/>
                </a:ln>
                <a:solidFill>
                  <a:srgbClr val="662F00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rPr>
              <a:t>SS244009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87094F1D-455A-58BA-C962-97079DF0AA7E}"/>
              </a:ext>
            </a:extLst>
          </p:cNvPr>
          <p:cNvGrpSpPr/>
          <p:nvPr/>
        </p:nvGrpSpPr>
        <p:grpSpPr>
          <a:xfrm>
            <a:off x="6405903" y="2914624"/>
            <a:ext cx="1553333" cy="1387144"/>
            <a:chOff x="8408132" y="1213443"/>
            <a:chExt cx="1553333" cy="1387144"/>
          </a:xfrm>
        </p:grpSpPr>
        <p:pic>
          <p:nvPicPr>
            <p:cNvPr id="16" name="Picture 15" descr="An orange circle with white background&#10;&#10;Description automatically generated">
              <a:extLst>
                <a:ext uri="{FF2B5EF4-FFF2-40B4-BE49-F238E27FC236}">
                  <a16:creationId xmlns:a16="http://schemas.microsoft.com/office/drawing/2014/main" xmlns="" id="{E288225F-7489-D158-39B1-EC6EAF9F9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backgroundRemoval t="8687" b="93374" l="9293" r="92040">
                          <a14:foregroundMark x1="42465" y1="8727" x2="42465" y2="8727"/>
                          <a14:foregroundMark x1="9333" y1="42303" x2="9333" y2="42303"/>
                          <a14:foregroundMark x1="56485" y1="93374" x2="56485" y2="93374"/>
                          <a14:foregroundMark x1="92040" y1="49010" x2="92040" y2="490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320" t="3129" r="3885" b="4321"/>
            <a:stretch/>
          </p:blipFill>
          <p:spPr>
            <a:xfrm>
              <a:off x="8472881" y="1213443"/>
              <a:ext cx="1375795" cy="1387144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40325973-3A30-64DD-A4A9-740DA7526B7A}"/>
                </a:ext>
              </a:extLst>
            </p:cNvPr>
            <p:cNvSpPr txBox="1"/>
            <p:nvPr/>
          </p:nvSpPr>
          <p:spPr>
            <a:xfrm>
              <a:off x="8408132" y="1690217"/>
              <a:ext cx="1553333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E4A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10,</a:t>
              </a:r>
              <a:r>
                <a:rPr lang="en-US" sz="2200" b="1" baseline="30000" dirty="0">
                  <a:solidFill>
                    <a:srgbClr val="FFE4AB"/>
                  </a:solidFill>
                  <a:latin typeface="Earl Sans" panose="00000500000000000000" pitchFamily="50" charset="-18"/>
                </a:rPr>
                <a:t>9</a:t>
              </a:r>
              <a:r>
                <a:rPr kumimoji="0" lang="en-US" sz="22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E4A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0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E4A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 €</a:t>
              </a:r>
            </a:p>
          </p:txBody>
        </p:sp>
      </p:grpSp>
      <p:pic>
        <p:nvPicPr>
          <p:cNvPr id="6146" name="Picture 2" descr="tupperware-ww-st-2407-6014">
            <a:extLst>
              <a:ext uri="{FF2B5EF4-FFF2-40B4-BE49-F238E27FC236}">
                <a16:creationId xmlns:a16="http://schemas.microsoft.com/office/drawing/2014/main" xmlns="" id="{D299403F-289A-D137-1AEA-1C9C6ABF28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54" t="26491" r="16306" b="18350"/>
          <a:stretch/>
        </p:blipFill>
        <p:spPr bwMode="auto">
          <a:xfrm>
            <a:off x="2708639" y="2940669"/>
            <a:ext cx="2586784" cy="212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AD0116C4-EC23-86FA-3679-CABC6350B4DF}"/>
              </a:ext>
            </a:extLst>
          </p:cNvPr>
          <p:cNvGrpSpPr/>
          <p:nvPr/>
        </p:nvGrpSpPr>
        <p:grpSpPr>
          <a:xfrm>
            <a:off x="2948704" y="659089"/>
            <a:ext cx="1553333" cy="1387144"/>
            <a:chOff x="8384111" y="1213443"/>
            <a:chExt cx="1553333" cy="1387144"/>
          </a:xfrm>
        </p:grpSpPr>
        <p:pic>
          <p:nvPicPr>
            <p:cNvPr id="6" name="Picture 5" descr="An orange circle with white background&#10;&#10;Description automatically generated">
              <a:extLst>
                <a:ext uri="{FF2B5EF4-FFF2-40B4-BE49-F238E27FC236}">
                  <a16:creationId xmlns:a16="http://schemas.microsoft.com/office/drawing/2014/main" xmlns="" id="{130B8524-C6AB-4F7D-73AE-008B472A16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backgroundRemoval t="8687" b="93374" l="9293" r="92040">
                          <a14:foregroundMark x1="42465" y1="8727" x2="42465" y2="8727"/>
                          <a14:foregroundMark x1="9333" y1="42303" x2="9333" y2="42303"/>
                          <a14:foregroundMark x1="56485" y1="93374" x2="56485" y2="93374"/>
                          <a14:foregroundMark x1="92040" y1="49010" x2="92040" y2="490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320" t="3129" r="3885" b="4321"/>
            <a:stretch/>
          </p:blipFill>
          <p:spPr>
            <a:xfrm>
              <a:off x="8472881" y="1213443"/>
              <a:ext cx="1375795" cy="1387144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268919B5-887F-0966-3A5F-99DE28568984}"/>
                </a:ext>
              </a:extLst>
            </p:cNvPr>
            <p:cNvSpPr txBox="1"/>
            <p:nvPr/>
          </p:nvSpPr>
          <p:spPr>
            <a:xfrm>
              <a:off x="8384111" y="1522294"/>
              <a:ext cx="1553333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sngStrike" kern="1200" cap="none" spc="0" normalizeH="0" baseline="0" noProof="0" dirty="0">
                  <a:ln>
                    <a:noFill/>
                  </a:ln>
                  <a:solidFill>
                    <a:srgbClr val="FFE4A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17,</a:t>
              </a:r>
              <a:r>
                <a:rPr lang="en-US" sz="2200" b="1" strike="sngStrike" baseline="30000" dirty="0">
                  <a:solidFill>
                    <a:srgbClr val="FFE4AB"/>
                  </a:solidFill>
                  <a:latin typeface="Earl Sans" panose="00000500000000000000" pitchFamily="50" charset="-18"/>
                </a:rPr>
                <a:t>5</a:t>
              </a:r>
              <a:r>
                <a:rPr kumimoji="0" lang="en-US" sz="2200" b="1" i="0" u="none" strike="sngStrike" kern="1200" cap="none" spc="0" normalizeH="0" baseline="30000" noProof="0" dirty="0">
                  <a:ln>
                    <a:noFill/>
                  </a:ln>
                  <a:solidFill>
                    <a:srgbClr val="FFE4A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0</a:t>
              </a:r>
              <a:r>
                <a:rPr kumimoji="0" lang="en-US" sz="2200" b="1" i="0" u="none" strike="sngStrike" kern="1200" cap="none" spc="0" normalizeH="0" baseline="0" noProof="0" dirty="0">
                  <a:ln>
                    <a:noFill/>
                  </a:ln>
                  <a:solidFill>
                    <a:srgbClr val="FFE4A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 €</a:t>
              </a:r>
            </a:p>
            <a:p>
              <a:pPr algn="ctr"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E4A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13,</a:t>
              </a:r>
              <a:r>
                <a:rPr kumimoji="0" lang="en-US" sz="22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E4A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50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E4A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 €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7CBF8342-6F7C-8EE1-CF34-BB361886F40D}"/>
              </a:ext>
            </a:extLst>
          </p:cNvPr>
          <p:cNvGrpSpPr/>
          <p:nvPr/>
        </p:nvGrpSpPr>
        <p:grpSpPr>
          <a:xfrm>
            <a:off x="4413267" y="708581"/>
            <a:ext cx="1553333" cy="1387144"/>
            <a:chOff x="8384111" y="1213443"/>
            <a:chExt cx="1553333" cy="1387144"/>
          </a:xfrm>
        </p:grpSpPr>
        <p:pic>
          <p:nvPicPr>
            <p:cNvPr id="23" name="Picture 22" descr="An orange circle with white background&#10;&#10;Description automatically generated">
              <a:extLst>
                <a:ext uri="{FF2B5EF4-FFF2-40B4-BE49-F238E27FC236}">
                  <a16:creationId xmlns:a16="http://schemas.microsoft.com/office/drawing/2014/main" xmlns="" id="{571BE1B0-5E74-76FE-DC10-9B7E1EBC68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backgroundRemoval t="8687" b="93374" l="9293" r="92040">
                          <a14:foregroundMark x1="42465" y1="8727" x2="42465" y2="8727"/>
                          <a14:foregroundMark x1="9333" y1="42303" x2="9333" y2="42303"/>
                          <a14:foregroundMark x1="56485" y1="93374" x2="56485" y2="93374"/>
                          <a14:foregroundMark x1="92040" y1="49010" x2="92040" y2="490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320" t="3129" r="3885" b="4321"/>
            <a:stretch/>
          </p:blipFill>
          <p:spPr>
            <a:xfrm>
              <a:off x="8472881" y="1213443"/>
              <a:ext cx="1375795" cy="1387144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CC7680F8-FC60-BEEC-04CC-41ADFCB92410}"/>
                </a:ext>
              </a:extLst>
            </p:cNvPr>
            <p:cNvSpPr txBox="1"/>
            <p:nvPr/>
          </p:nvSpPr>
          <p:spPr>
            <a:xfrm>
              <a:off x="8384111" y="1522294"/>
              <a:ext cx="1553333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kern="1200" cap="none" spc="0" normalizeH="0" baseline="0" noProof="0" dirty="0">
                  <a:ln>
                    <a:noFill/>
                  </a:ln>
                  <a:solidFill>
                    <a:srgbClr val="FFE4A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SAVE</a:t>
              </a:r>
            </a:p>
            <a:p>
              <a:pPr algn="ctr"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E4A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4,</a:t>
              </a:r>
              <a:r>
                <a:rPr lang="en-US" sz="2200" b="1" baseline="30000" dirty="0">
                  <a:solidFill>
                    <a:srgbClr val="FFE4AB"/>
                  </a:solidFill>
                  <a:latin typeface="Earl Sans" panose="00000500000000000000" pitchFamily="50" charset="-18"/>
                </a:rPr>
                <a:t>0</a:t>
              </a:r>
              <a:r>
                <a:rPr kumimoji="0" lang="en-US" sz="22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E4A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0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E4A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 €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7BAE7510-1C2B-4EAB-DFFD-386370C6499B}"/>
              </a:ext>
            </a:extLst>
          </p:cNvPr>
          <p:cNvGrpSpPr/>
          <p:nvPr/>
        </p:nvGrpSpPr>
        <p:grpSpPr>
          <a:xfrm>
            <a:off x="1094355" y="3143009"/>
            <a:ext cx="1553333" cy="1387144"/>
            <a:chOff x="8384111" y="1213443"/>
            <a:chExt cx="1553333" cy="1387144"/>
          </a:xfrm>
        </p:grpSpPr>
        <p:pic>
          <p:nvPicPr>
            <p:cNvPr id="26" name="Picture 25" descr="An orange circle with white background&#10;&#10;Description automatically generated">
              <a:extLst>
                <a:ext uri="{FF2B5EF4-FFF2-40B4-BE49-F238E27FC236}">
                  <a16:creationId xmlns:a16="http://schemas.microsoft.com/office/drawing/2014/main" xmlns="" id="{E622F962-5E32-98EB-97BF-62DDF31696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backgroundRemoval t="8687" b="93374" l="9293" r="92040">
                          <a14:foregroundMark x1="42465" y1="8727" x2="42465" y2="8727"/>
                          <a14:foregroundMark x1="9333" y1="42303" x2="9333" y2="42303"/>
                          <a14:foregroundMark x1="56485" y1="93374" x2="56485" y2="93374"/>
                          <a14:foregroundMark x1="92040" y1="49010" x2="92040" y2="490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320" t="3129" r="3885" b="4321"/>
            <a:stretch/>
          </p:blipFill>
          <p:spPr>
            <a:xfrm>
              <a:off x="8472881" y="1213443"/>
              <a:ext cx="1375795" cy="1387144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08D49E95-98C8-F850-A375-2B909B36772A}"/>
                </a:ext>
              </a:extLst>
            </p:cNvPr>
            <p:cNvSpPr txBox="1"/>
            <p:nvPr/>
          </p:nvSpPr>
          <p:spPr>
            <a:xfrm>
              <a:off x="8384111" y="1522294"/>
              <a:ext cx="155333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E4A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NEW </a:t>
              </a: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FFE4AB"/>
                  </a:solidFill>
                  <a:effectLst/>
                  <a:uLnTx/>
                  <a:uFillTx/>
                  <a:latin typeface="Earl Sans" panose="00000500000000000000" pitchFamily="50" charset="-18"/>
                  <a:ea typeface="+mn-ea"/>
                  <a:cs typeface="+mn-cs"/>
                </a:rPr>
                <a:t>PATTERN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E4AB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+mn-cs"/>
              </a:endParaRPr>
            </a:p>
          </p:txBody>
        </p:sp>
      </p:grpSp>
      <p:pic>
        <p:nvPicPr>
          <p:cNvPr id="6148" name="Picture 4" descr="PF07&amp;#95;23&amp;#95;SqueezeBottles03">
            <a:extLst>
              <a:ext uri="{FF2B5EF4-FFF2-40B4-BE49-F238E27FC236}">
                <a16:creationId xmlns:a16="http://schemas.microsoft.com/office/drawing/2014/main" xmlns="" id="{04BF426A-C9C7-2D22-D80B-7C61F6E15D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21" t="5748" r="50000" b="9592"/>
          <a:stretch/>
        </p:blipFill>
        <p:spPr bwMode="auto">
          <a:xfrm>
            <a:off x="7784751" y="1590526"/>
            <a:ext cx="1422187" cy="388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4821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7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nk rectangle with black border&#10;&#10;Description automatically generated">
            <a:extLst>
              <a:ext uri="{FF2B5EF4-FFF2-40B4-BE49-F238E27FC236}">
                <a16:creationId xmlns:a16="http://schemas.microsoft.com/office/drawing/2014/main" xmlns="" id="{350F7034-C2A3-0385-2A9E-A1CA2D5707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47" t="10525" r="5715" b="9774"/>
          <a:stretch/>
        </p:blipFill>
        <p:spPr>
          <a:xfrm>
            <a:off x="0" y="7877"/>
            <a:ext cx="12202268" cy="684224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arl Sans" panose="00000500000000000000" pitchFamily="50" charset="-18"/>
              <a:ea typeface="+mn-ea"/>
              <a:cs typeface="+mn-cs"/>
            </a:endParaRPr>
          </a:p>
        </p:txBody>
      </p:sp>
      <p:pic>
        <p:nvPicPr>
          <p:cNvPr id="2" name="Picture 1" descr="A white rectangle with black border&#10;&#10;Description automatically generated">
            <a:extLst>
              <a:ext uri="{FF2B5EF4-FFF2-40B4-BE49-F238E27FC236}">
                <a16:creationId xmlns:a16="http://schemas.microsoft.com/office/drawing/2014/main" xmlns="" id="{610FBAB5-771A-2739-6573-9EAC8D8480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28" t="10585" r="5737" b="9951"/>
          <a:stretch/>
        </p:blipFill>
        <p:spPr>
          <a:xfrm>
            <a:off x="830391" y="488329"/>
            <a:ext cx="10531217" cy="5881342"/>
          </a:xfrm>
          <a:prstGeom prst="rect">
            <a:avLst/>
          </a:prstGeom>
        </p:spPr>
      </p:pic>
      <p:sp>
        <p:nvSpPr>
          <p:cNvPr id="31" name="Text Placeholder 10">
            <a:extLst>
              <a:ext uri="{FF2B5EF4-FFF2-40B4-BE49-F238E27FC236}">
                <a16:creationId xmlns:a16="http://schemas.microsoft.com/office/drawing/2014/main" xmlns="" id="{761774B1-2F28-306D-EA5C-577C1BDF127C}"/>
              </a:ext>
            </a:extLst>
          </p:cNvPr>
          <p:cNvSpPr txBox="1">
            <a:spLocks/>
          </p:cNvSpPr>
          <p:nvPr/>
        </p:nvSpPr>
        <p:spPr>
          <a:xfrm>
            <a:off x="3174393" y="2022937"/>
            <a:ext cx="5843212" cy="251028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52112D"/>
                </a:solidFill>
                <a:effectLst/>
                <a:uLnTx/>
                <a:uFillTx/>
                <a:latin typeface="Earl Sans" panose="00000500000000000000" pitchFamily="50" charset="-18"/>
                <a:ea typeface="+mn-ea"/>
                <a:cs typeface="Arial" panose="020B0604020202020204" pitchFamily="34" charset="0"/>
              </a:rPr>
              <a:t>PINK OCTOBER</a:t>
            </a:r>
            <a:endParaRPr kumimoji="0" lang="tr-TR" sz="8000" b="1" i="0" u="none" strike="noStrike" kern="1200" cap="none" spc="0" normalizeH="0" baseline="0" noProof="0" dirty="0">
              <a:ln>
                <a:noFill/>
              </a:ln>
              <a:solidFill>
                <a:srgbClr val="52112D"/>
              </a:solidFill>
              <a:effectLst/>
              <a:uLnTx/>
              <a:uFillTx/>
              <a:latin typeface="Earl Sans" panose="00000500000000000000" pitchFamily="50" charset="-18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Picture 15" descr="A black background with purple text&#10;&#10;Description automatically generated">
            <a:extLst>
              <a:ext uri="{FF2B5EF4-FFF2-40B4-BE49-F238E27FC236}">
                <a16:creationId xmlns:a16="http://schemas.microsoft.com/office/drawing/2014/main" xmlns="" id="{6F00F15B-8D54-29BA-67E9-E6453D47DEB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1790" b="40657"/>
          <a:stretch/>
        </p:blipFill>
        <p:spPr>
          <a:xfrm>
            <a:off x="4494658" y="5534960"/>
            <a:ext cx="3202683" cy="56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5321744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1436</TotalTime>
  <Words>743</Words>
  <Application>Microsoft Office PowerPoint</Application>
  <PresentationFormat>Vlastná</PresentationFormat>
  <Paragraphs>283</Paragraphs>
  <Slides>31</Slides>
  <Notes>31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31</vt:i4>
      </vt:variant>
    </vt:vector>
  </HeadingPairs>
  <TitlesOfParts>
    <vt:vector size="32" baseType="lpstr">
      <vt:lpstr>3_Office Theme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  <vt:lpstr>Snímka 19</vt:lpstr>
      <vt:lpstr>Snímka 20</vt:lpstr>
      <vt:lpstr>Snímka 21</vt:lpstr>
      <vt:lpstr>Snímka 22</vt:lpstr>
      <vt:lpstr>Snímka 23</vt:lpstr>
      <vt:lpstr>Snímka 24</vt:lpstr>
      <vt:lpstr>Snímka 25</vt:lpstr>
      <vt:lpstr>Snímka 26</vt:lpstr>
      <vt:lpstr>Snímka 27</vt:lpstr>
      <vt:lpstr>Snímka 28</vt:lpstr>
      <vt:lpstr>Snímka 29</vt:lpstr>
      <vt:lpstr>Snímka 30</vt:lpstr>
      <vt:lpstr>Snímka 31</vt:lpstr>
    </vt:vector>
  </TitlesOfParts>
  <Company>Tupperware Brands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Nuta, Silviu Gabriel</dc:creator>
  <cp:lastModifiedBy>Erika</cp:lastModifiedBy>
  <cp:revision>30</cp:revision>
  <dcterms:created xsi:type="dcterms:W3CDTF">2023-12-05T14:56:04Z</dcterms:created>
  <dcterms:modified xsi:type="dcterms:W3CDTF">2024-09-15T12:37:00Z</dcterms:modified>
</cp:coreProperties>
</file>